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2" r:id="rId3"/>
    <p:sldId id="259" r:id="rId4"/>
    <p:sldId id="283" r:id="rId5"/>
    <p:sldId id="293" r:id="rId6"/>
    <p:sldId id="287" r:id="rId7"/>
    <p:sldId id="256" r:id="rId8"/>
    <p:sldId id="285" r:id="rId9"/>
    <p:sldId id="289" r:id="rId10"/>
    <p:sldId id="291" r:id="rId11"/>
    <p:sldId id="294" r:id="rId12"/>
    <p:sldId id="296" r:id="rId13"/>
    <p:sldId id="297" r:id="rId14"/>
    <p:sldId id="276" r:id="rId15"/>
  </p:sldIdLst>
  <p:sldSz cx="12192000" cy="6858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Script" panose="030B0504020000000003" pitchFamily="66" charset="0"/>
      <p:regular r:id="rId26"/>
      <p:bold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838"/>
    <a:srgbClr val="0066FF"/>
    <a:srgbClr val="009900"/>
    <a:srgbClr val="016D3C"/>
    <a:srgbClr val="00B050"/>
    <a:srgbClr val="007A37"/>
    <a:srgbClr val="000000"/>
    <a:srgbClr val="99CCFF"/>
    <a:srgbClr val="ED7D3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9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7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2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3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9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0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CE9A-B614-4D75-B275-F4B2909419C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087-DB2B-4A92-85FD-162489AA3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CE9A-B614-4D75-B275-F4B290941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087-DB2B-4A92-85FD-162489AA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mtas.de/wp-content/uploads/2013/08/Fotolia_53621015_X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0711" cy="55107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59728" y="364852"/>
            <a:ext cx="7027769" cy="38927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rgbClr val="002060"/>
                </a:solidFill>
                <a:latin typeface="Segoe Script" panose="020B0504020000000003" pitchFamily="34" charset="0"/>
              </a:rPr>
              <a:t>Технология </a:t>
            </a:r>
            <a:r>
              <a:rPr lang="ru-RU" sz="40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инклюзивного образования </a:t>
            </a:r>
            <a:r>
              <a:rPr lang="ru-RU" sz="4000" smtClean="0">
                <a:solidFill>
                  <a:srgbClr val="002060"/>
                </a:solidFill>
                <a:latin typeface="Segoe Script" panose="020B0504020000000003" pitchFamily="34" charset="0"/>
              </a:rPr>
              <a:t>как </a:t>
            </a:r>
            <a:r>
              <a:rPr lang="ru-RU" sz="4000" smtClean="0">
                <a:solidFill>
                  <a:srgbClr val="002060"/>
                </a:solidFill>
                <a:latin typeface="Segoe Script" panose="020B0504020000000003" pitchFamily="34" charset="0"/>
              </a:rPr>
              <a:t>средство </a:t>
            </a:r>
            <a:r>
              <a:rPr lang="ru-RU" sz="40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для создания </a:t>
            </a:r>
            <a:r>
              <a:rPr lang="ru-RU" sz="4000" dirty="0" err="1" smtClean="0">
                <a:solidFill>
                  <a:srgbClr val="002060"/>
                </a:solidFill>
                <a:latin typeface="Segoe Script" panose="020B0504020000000003" pitchFamily="34" charset="0"/>
              </a:rPr>
              <a:t>безбарьерного</a:t>
            </a:r>
            <a:r>
              <a:rPr lang="ru-RU" sz="40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 обучения детей с ОВЗ</a:t>
            </a:r>
            <a:endParaRPr lang="ru-RU" sz="40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9728" y="4622436"/>
            <a:ext cx="7027769" cy="18698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человека не существует более чудовищного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наказания, 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предоставленным в обществе самому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абсолютно незамеченным»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Джеймс</a:t>
            </a:r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692" y="842592"/>
            <a:ext cx="7999531" cy="375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endParaRPr lang="ru-RU" sz="2000" dirty="0"/>
          </a:p>
          <a:p>
            <a:pPr lvl="0">
              <a:spcBef>
                <a:spcPts val="1000"/>
              </a:spcBef>
              <a:spcAft>
                <a:spcPts val="1800"/>
              </a:spcAft>
              <a:buClr>
                <a:srgbClr val="0070C0"/>
              </a:buClr>
              <a:buSzPct val="120000"/>
            </a:pPr>
            <a:endParaRPr lang="ru-RU" sz="2000" dirty="0" smtClean="0">
              <a:solidFill>
                <a:prstClr val="black"/>
              </a:solidFill>
              <a:latin typeface="Cambria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dirty="0" smtClean="0">
              <a:solidFill>
                <a:prstClr val="black"/>
              </a:solidFill>
              <a:latin typeface="Constantia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dirty="0">
              <a:solidFill>
                <a:prstClr val="black"/>
              </a:solidFill>
              <a:latin typeface="Constant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000" dirty="0" smtClean="0">
              <a:solidFill>
                <a:prstClr val="black"/>
              </a:solidFill>
              <a:latin typeface="Cambr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0706" y="0"/>
            <a:ext cx="8310281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Организация обучения детей с ОВЗ (трудностями в обучении)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99744"/>
              </p:ext>
            </p:extLst>
          </p:nvPr>
        </p:nvGraphicFramePr>
        <p:xfrm>
          <a:off x="3721845" y="1825126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2763297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97722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8828691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152416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765307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0046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посадка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5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3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72" y="1515290"/>
            <a:ext cx="80240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учебный план, обеспечивающий освоение образовательной программы на основе индивидуализации её содержания с учётом особенностей и образовательных потребностей конкретного обучающегося.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п.23 ст.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Федерального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273-ФЗ от 29.12.2012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 Образовании в Российской Федерации»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0706" y="0"/>
            <a:ext cx="8310281" cy="13715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Индивидуальный учебный план (ИУП)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820" y="2064362"/>
            <a:ext cx="80240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и высокомотивированные обучающиеся, дети с высокой успешностью освоения образовательной программы.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 ограниченными возможностями здоровья (ст. 42 Закона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которые не ликвидировали академическую задолженность (ст. 58 Закона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0706" y="0"/>
            <a:ext cx="8310281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каких категорий обучающихся разрабатывается индивидуальный учебный план?</a:t>
            </a:r>
            <a:endParaRPr lang="ru-RU" sz="53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1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045" y="880231"/>
            <a:ext cx="8419812" cy="1325563"/>
          </a:xfrm>
        </p:spPr>
        <p:txBody>
          <a:bodyPr>
            <a:noAutofit/>
          </a:bodyPr>
          <a:lstStyle/>
          <a:p>
            <a:pPr algn="ctr"/>
            <a:r>
              <a:rPr lang="ru-RU" sz="5700" b="1" dirty="0" smtClean="0">
                <a:solidFill>
                  <a:srgbClr val="007A37"/>
                </a:solidFill>
              </a:rPr>
              <a:t>СПАСИБО ЗА ВНИМАНИЕ!</a:t>
            </a:r>
            <a:endParaRPr lang="ru-RU" sz="5700" b="1" dirty="0">
              <a:solidFill>
                <a:srgbClr val="007A3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" y="365125"/>
            <a:ext cx="3309260" cy="28202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6" y="2205794"/>
            <a:ext cx="5029200" cy="41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mtas.de/wp-content/uploads/2013/08/Fotolia_53621015_X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0711" cy="55107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81862" y="4235117"/>
            <a:ext cx="6593306" cy="1046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ФГОС ОВЗ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81863" y="2923674"/>
            <a:ext cx="6677527" cy="9865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Инклюзивное 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5925" y="1672385"/>
            <a:ext cx="6737685" cy="1010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Интегрированное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1863" y="469231"/>
            <a:ext cx="6761748" cy="1046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Коррекционное образование</a:t>
            </a:r>
            <a:endParaRPr lang="ru-RU" sz="36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8965" y="309282"/>
            <a:ext cx="8001000" cy="583026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endParaRPr lang="ru-RU" sz="5500" b="1" dirty="0">
              <a:latin typeface="+mj-lt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631309" cy="2691447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6" y="309282"/>
            <a:ext cx="8003124" cy="59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mtas.de/wp-content/uploads/2013/08/Fotolia_53621015_X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0711" cy="55107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69827" y="2308171"/>
            <a:ext cx="6749717" cy="822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Каждый человек имеет право на общение и на то, чтобы быть услышанным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9828" y="1661558"/>
            <a:ext cx="6749717" cy="552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Каждый человек способен чувствовать и думать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1861" y="892732"/>
            <a:ext cx="6737685" cy="656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Ценность человека не зависит от его способностей и достижений</a:t>
            </a:r>
            <a:endParaRPr lang="ru-RU" sz="3600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9829" y="272772"/>
            <a:ext cx="6761748" cy="471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/>
              <a:t>Принципы инклюзивного образования: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796" y="3262603"/>
            <a:ext cx="6761748" cy="471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Все люди нуждаются друг в друге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57796" y="3867804"/>
            <a:ext cx="6737685" cy="656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Подлинное образование может осуществляться только в контексте реальных взаимоотношений</a:t>
            </a:r>
            <a:endParaRPr lang="ru-RU" sz="3600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5844" y="4673646"/>
            <a:ext cx="6749717" cy="552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Все люди нуждаются в поддержке и дружбе ровесников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45764" y="5339820"/>
            <a:ext cx="6749717" cy="672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Для всех обучающихся достижение прогресса скорее может быть в том, что они могут делать, чем в том, что не могут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33733" y="6158086"/>
            <a:ext cx="6761748" cy="471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Разнообразие усиливает все стороны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7345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69374" y="506186"/>
            <a:ext cx="5760427" cy="4496120"/>
            <a:chOff x="4622700" y="837915"/>
            <a:chExt cx="4068554" cy="2987603"/>
          </a:xfrm>
        </p:grpSpPr>
        <p:sp>
          <p:nvSpPr>
            <p:cNvPr id="6" name="Двойная волна 5"/>
            <p:cNvSpPr/>
            <p:nvPr/>
          </p:nvSpPr>
          <p:spPr>
            <a:xfrm>
              <a:off x="4622700" y="837915"/>
              <a:ext cx="4068554" cy="1557944"/>
            </a:xfrm>
            <a:prstGeom prst="doubleWave">
              <a:avLst>
                <a:gd name="adj1" fmla="val 6250"/>
                <a:gd name="adj2" fmla="val -893"/>
              </a:avLst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Двойная волна 11"/>
            <p:cNvSpPr/>
            <p:nvPr/>
          </p:nvSpPr>
          <p:spPr>
            <a:xfrm>
              <a:off x="4622700" y="2328813"/>
              <a:ext cx="4068554" cy="1496705"/>
            </a:xfrm>
            <a:prstGeom prst="doubleWave">
              <a:avLst>
                <a:gd name="adj1" fmla="val 6250"/>
                <a:gd name="adj2" fmla="val -1753"/>
              </a:avLst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958" y="506187"/>
            <a:ext cx="7652335" cy="168978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1 сентября 2016 года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9612" y="2948901"/>
            <a:ext cx="6562163" cy="152897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endParaRPr lang="ru-RU" sz="3600" b="1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latin typeface="+mj-lt"/>
              </a:rPr>
              <a:t>Введение ФГОС ОВЗ </a:t>
            </a:r>
            <a:endParaRPr lang="ru-RU" sz="3600" b="1" dirty="0">
              <a:latin typeface="+mj-lt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4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673929" y="506186"/>
            <a:ext cx="6680306" cy="5192485"/>
            <a:chOff x="4343400" y="837915"/>
            <a:chExt cx="4718259" cy="3450327"/>
          </a:xfrm>
        </p:grpSpPr>
        <p:sp>
          <p:nvSpPr>
            <p:cNvPr id="6" name="Двойная волна 5"/>
            <p:cNvSpPr/>
            <p:nvPr/>
          </p:nvSpPr>
          <p:spPr>
            <a:xfrm>
              <a:off x="4343400" y="837915"/>
              <a:ext cx="4718259" cy="1557944"/>
            </a:xfrm>
            <a:prstGeom prst="doubleWave">
              <a:avLst>
                <a:gd name="adj1" fmla="val 6250"/>
                <a:gd name="adj2" fmla="val -893"/>
              </a:avLst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волна 11"/>
            <p:cNvSpPr/>
            <p:nvPr/>
          </p:nvSpPr>
          <p:spPr>
            <a:xfrm>
              <a:off x="4622700" y="2328813"/>
              <a:ext cx="4334487" cy="1959429"/>
            </a:xfrm>
            <a:prstGeom prst="doubleWave">
              <a:avLst/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958" y="506187"/>
            <a:ext cx="7652335" cy="168978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Государственная программа «Доступная среда»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9612" y="2948901"/>
            <a:ext cx="6562163" cy="319064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600" b="1" dirty="0" smtClean="0">
                <a:latin typeface="+mj-lt"/>
              </a:rPr>
              <a:t>Создание универсальной </a:t>
            </a:r>
            <a:r>
              <a:rPr lang="ru-RU" sz="3600" b="1" dirty="0" err="1" smtClean="0">
                <a:latin typeface="+mj-lt"/>
              </a:rPr>
              <a:t>безбарьерной</a:t>
            </a:r>
            <a:r>
              <a:rPr lang="ru-RU" sz="3600" b="1" dirty="0" smtClean="0">
                <a:latin typeface="+mj-lt"/>
              </a:rPr>
              <a:t> среды, позволяющей обеспечить полноценную интеграцию детей - инвалидов</a:t>
            </a:r>
            <a:endParaRPr lang="ru-RU" sz="3600" b="1" dirty="0">
              <a:latin typeface="+mj-lt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06578" y="16330"/>
            <a:ext cx="8325134" cy="11375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Условия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получения образования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детьми с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ОВЗ                    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детьми с инвалидностью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09014" y="1331259"/>
            <a:ext cx="8437845" cy="512332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endParaRPr lang="ru-RU" dirty="0" smtClean="0"/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dirty="0" smtClean="0"/>
              <a:t>организационное обеспечение;</a:t>
            </a:r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dirty="0" smtClean="0"/>
              <a:t>материально-техническое  обеспечение;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dirty="0" smtClean="0"/>
              <a:t>организационно-педагогические условия;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dirty="0" smtClean="0"/>
              <a:t>психолого-педагогическое сопровождение;</a:t>
            </a:r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dirty="0" smtClean="0"/>
              <a:t>кадровое обеспечение </a:t>
            </a:r>
          </a:p>
          <a:p>
            <a:pPr marL="0" indent="0">
              <a:spcAft>
                <a:spcPts val="1800"/>
              </a:spcAft>
              <a:buClr>
                <a:srgbClr val="0070C0"/>
              </a:buClr>
              <a:buSzPct val="120000"/>
              <a:buNone/>
            </a:pPr>
            <a:endParaRPr lang="ru-RU" sz="3600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692" y="842592"/>
            <a:ext cx="7999531" cy="511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800" dirty="0">
              <a:solidFill>
                <a:prstClr val="black"/>
              </a:solidFill>
              <a:latin typeface="Cambria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400" dirty="0" smtClean="0">
              <a:latin typeface="Constantia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400" dirty="0">
              <a:latin typeface="Constantia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4000" dirty="0" smtClean="0">
                <a:latin typeface="Constantia"/>
              </a:rPr>
              <a:t>Организационные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4000" dirty="0" smtClean="0">
                <a:latin typeface="Constantia"/>
              </a:rPr>
              <a:t>Педагогические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32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2676" y="287383"/>
            <a:ext cx="8308311" cy="1267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Современные </a:t>
            </a:r>
            <a:r>
              <a:rPr lang="ru-RU" sz="49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технологии инклюзивного </a:t>
            </a: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образования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sz="5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3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692" y="842592"/>
            <a:ext cx="7999531" cy="744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endParaRPr lang="ru-RU" sz="2800" dirty="0" smtClean="0">
              <a:solidFill>
                <a:prstClr val="black"/>
              </a:solidFill>
              <a:latin typeface="Cambria"/>
            </a:endParaRPr>
          </a:p>
          <a:p>
            <a:r>
              <a:rPr lang="ru-RU" sz="2000" b="1" i="1" dirty="0"/>
              <a:t>Технологии, индивидуализирующие образовательный процесс</a:t>
            </a:r>
            <a:endParaRPr lang="ru-RU" sz="2000" dirty="0"/>
          </a:p>
          <a:p>
            <a:r>
              <a:rPr lang="ru-RU" sz="2000" b="1" i="1" dirty="0"/>
              <a:t>Технологии дифференциации </a:t>
            </a:r>
            <a:r>
              <a:rPr lang="ru-RU" sz="2000" b="1" i="1" dirty="0" smtClean="0"/>
              <a:t>обучения</a:t>
            </a:r>
            <a:endParaRPr lang="ru-RU" sz="2000" dirty="0" smtClean="0"/>
          </a:p>
          <a:p>
            <a:r>
              <a:rPr lang="ru-RU" sz="2000" b="1" dirty="0" smtClean="0"/>
              <a:t>Технология </a:t>
            </a:r>
            <a:r>
              <a:rPr lang="ru-RU" sz="2000" b="1" dirty="0"/>
              <a:t>функциональной дифференциации</a:t>
            </a:r>
            <a:r>
              <a:rPr lang="ru-RU" sz="2000" dirty="0" smtClean="0">
                <a:solidFill>
                  <a:prstClr val="black"/>
                </a:solidFill>
                <a:latin typeface="Cambria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Cambria"/>
              </a:rPr>
            </a:br>
            <a:r>
              <a:rPr lang="ru-RU" sz="2000" b="1" dirty="0"/>
              <a:t>Технология смешанной </a:t>
            </a:r>
            <a:r>
              <a:rPr lang="ru-RU" sz="2000" b="1" dirty="0" smtClean="0"/>
              <a:t>дифференциации</a:t>
            </a:r>
            <a:br>
              <a:rPr lang="ru-RU" sz="2000" b="1" dirty="0" smtClean="0"/>
            </a:br>
            <a:r>
              <a:rPr lang="ru-RU" sz="2000" b="1" dirty="0"/>
              <a:t>Технология «портфолио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i="1" dirty="0"/>
              <a:t>Технологии коррекции трудностей в обучении и </a:t>
            </a:r>
            <a:r>
              <a:rPr lang="ru-RU" sz="2000" b="1" i="1" dirty="0" smtClean="0"/>
              <a:t>поведении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Технологии</a:t>
            </a:r>
            <a:r>
              <a:rPr lang="ru-RU" sz="2000" b="1" i="1" dirty="0"/>
              <a:t>, направленные на развитие социальных компетенций </a:t>
            </a:r>
            <a:r>
              <a:rPr lang="ru-RU" sz="2000" b="1" i="1" dirty="0" smtClean="0"/>
              <a:t>детей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err="1" smtClean="0"/>
              <a:t>Социоигровые</a:t>
            </a:r>
            <a:r>
              <a:rPr lang="ru-RU" sz="2000" b="1" i="1" dirty="0" smtClean="0"/>
              <a:t> технологии</a:t>
            </a:r>
            <a:br>
              <a:rPr lang="ru-RU" sz="2000" b="1" i="1" dirty="0" smtClean="0"/>
            </a:br>
            <a:r>
              <a:rPr lang="ru-RU" sz="2000" b="1" i="1" dirty="0" smtClean="0"/>
              <a:t>Интерактивные </a:t>
            </a:r>
            <a:r>
              <a:rPr lang="ru-RU" sz="2000" b="1" i="1" dirty="0"/>
              <a:t>технологии в инклюзивном </a:t>
            </a:r>
            <a:r>
              <a:rPr lang="ru-RU" sz="2000" b="1" i="1" dirty="0" smtClean="0"/>
              <a:t>образовании</a:t>
            </a:r>
            <a:br>
              <a:rPr lang="ru-RU" sz="2000" b="1" i="1" dirty="0" smtClean="0"/>
            </a:br>
            <a:r>
              <a:rPr lang="ru-RU" sz="2000" b="1" i="1" dirty="0"/>
              <a:t>Дистанционные технологии в инклюзивном образовании</a:t>
            </a:r>
            <a:endParaRPr lang="ru-RU" sz="2000" dirty="0"/>
          </a:p>
          <a:p>
            <a:r>
              <a:rPr lang="ru-RU" sz="2000" b="1" i="1" dirty="0"/>
              <a:t>Технологии оценивания достижений в инклюзивном подходе</a:t>
            </a:r>
            <a:endParaRPr lang="ru-RU" sz="2000" dirty="0"/>
          </a:p>
          <a:p>
            <a:endParaRPr lang="ru-RU" sz="2000" dirty="0"/>
          </a:p>
          <a:p>
            <a:pPr lvl="0">
              <a:spcBef>
                <a:spcPts val="1000"/>
              </a:spcBef>
              <a:spcAft>
                <a:spcPts val="1800"/>
              </a:spcAft>
              <a:buClr>
                <a:srgbClr val="0070C0"/>
              </a:buClr>
              <a:buSzPct val="120000"/>
            </a:pPr>
            <a:endParaRPr lang="ru-RU" sz="2000" dirty="0" smtClean="0">
              <a:solidFill>
                <a:prstClr val="black"/>
              </a:solidFill>
              <a:latin typeface="Cambria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dirty="0" smtClean="0">
              <a:solidFill>
                <a:prstClr val="black"/>
              </a:solidFill>
              <a:latin typeface="Constantia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dirty="0">
              <a:solidFill>
                <a:prstClr val="black"/>
              </a:solidFill>
              <a:latin typeface="Constant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000" dirty="0" smtClean="0">
              <a:solidFill>
                <a:prstClr val="black"/>
              </a:solidFill>
              <a:latin typeface="Cambria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20000"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0706" y="0"/>
            <a:ext cx="8310281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Современные технологии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инклюзивного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образования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" y="850243"/>
            <a:ext cx="3354033" cy="26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5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210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Cambria</vt:lpstr>
      <vt:lpstr>Wingdings</vt:lpstr>
      <vt:lpstr>Times New Roman</vt:lpstr>
      <vt:lpstr>Calibri Light</vt:lpstr>
      <vt:lpstr>Calibri</vt:lpstr>
      <vt:lpstr>Segoe Script</vt:lpstr>
      <vt:lpstr>Constantia</vt:lpstr>
      <vt:lpstr>Arial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1 сентября 2016 года</vt:lpstr>
      <vt:lpstr> Государственная программа «Доступная среда»</vt:lpstr>
      <vt:lpstr>Условия для получения образования детьми с ОВЗ                    и детьми с инвалидностью</vt:lpstr>
      <vt:lpstr>  Современные технологии инклюзивного образования </vt:lpstr>
      <vt:lpstr> Современные технологии  инклюзивного образования</vt:lpstr>
      <vt:lpstr> Организация обучения детей с ОВЗ (трудностями в обучении)</vt:lpstr>
      <vt:lpstr> Индивидуальный учебный план (ИУП)</vt:lpstr>
      <vt:lpstr> Для каких категорий обучающихся разрабатывается индивидуальный учебный план?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Vitaliy</cp:lastModifiedBy>
  <cp:revision>106</cp:revision>
  <dcterms:created xsi:type="dcterms:W3CDTF">2016-03-13T12:33:17Z</dcterms:created>
  <dcterms:modified xsi:type="dcterms:W3CDTF">2018-10-31T17:08:45Z</dcterms:modified>
</cp:coreProperties>
</file>