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8" r:id="rId4"/>
    <p:sldId id="277" r:id="rId5"/>
    <p:sldId id="279" r:id="rId6"/>
    <p:sldId id="269" r:id="rId7"/>
    <p:sldId id="276" r:id="rId8"/>
  </p:sldIdLst>
  <p:sldSz cx="12192000" cy="6858000"/>
  <p:notesSz cx="6858000" cy="9144000"/>
  <p:embeddedFontLst>
    <p:embeddedFont>
      <p:font typeface="Segoe Script" panose="020B0604020202020204" charset="0"/>
      <p:regular r:id="rId9"/>
      <p:bold r:id="rId10"/>
    </p:embeddedFont>
    <p:embeddedFont>
      <p:font typeface="Calibri Light" panose="020B060402020202020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99CCFF"/>
    <a:srgbClr val="0066FF"/>
    <a:srgbClr val="009900"/>
    <a:srgbClr val="016D3C"/>
    <a:srgbClr val="00B050"/>
    <a:srgbClr val="007A37"/>
    <a:srgbClr val="0268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1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89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6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8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3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CE9A-B614-4D75-B275-F4B2909419CF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087-DB2B-4A92-85FD-162489AA3E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451243" y="914400"/>
            <a:ext cx="8547469" cy="5151864"/>
            <a:chOff x="4343400" y="837915"/>
            <a:chExt cx="4590043" cy="3450327"/>
          </a:xfrm>
        </p:grpSpPr>
        <p:sp>
          <p:nvSpPr>
            <p:cNvPr id="6" name="Двойная волна 5"/>
            <p:cNvSpPr/>
            <p:nvPr/>
          </p:nvSpPr>
          <p:spPr>
            <a:xfrm>
              <a:off x="4343400" y="837915"/>
              <a:ext cx="4310743" cy="1872628"/>
            </a:xfrm>
            <a:prstGeom prst="doubleWave">
              <a:avLst/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Двойная волна 11"/>
            <p:cNvSpPr/>
            <p:nvPr/>
          </p:nvSpPr>
          <p:spPr>
            <a:xfrm>
              <a:off x="4622700" y="2328813"/>
              <a:ext cx="4310743" cy="1959429"/>
            </a:xfrm>
            <a:prstGeom prst="doubleWave">
              <a:avLst/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88189" y="-36286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17824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6969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86948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2157" y="749786"/>
            <a:ext cx="7826449" cy="2453992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800" b="1" dirty="0" smtClean="0">
                <a:latin typeface="+mn-lt"/>
              </a:rPr>
              <a:t/>
            </a:r>
            <a:br>
              <a:rPr lang="ru-RU" sz="800" b="1" dirty="0" smtClean="0">
                <a:latin typeface="+mn-lt"/>
              </a:rPr>
            </a:br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Практики работы с кадрами на основе анализа взаимосвязи качества образовательных результатов и профессиональной деятельности педагогов</a:t>
            </a:r>
            <a:endParaRPr lang="ru-RU" sz="3200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23812" y="4287429"/>
            <a:ext cx="7674900" cy="89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33CC"/>
                </a:solidFill>
              </a:rPr>
              <a:t>Создание условий для профессионального роста учителя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-473" r="8235"/>
          <a:stretch/>
        </p:blipFill>
        <p:spPr>
          <a:xfrm>
            <a:off x="403647" y="240959"/>
            <a:ext cx="2680571" cy="21607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Двойная волна 13"/>
          <p:cNvSpPr/>
          <p:nvPr/>
        </p:nvSpPr>
        <p:spPr>
          <a:xfrm>
            <a:off x="132486" y="3113297"/>
            <a:ext cx="4066478" cy="3708417"/>
          </a:xfrm>
          <a:prstGeom prst="doubleWave">
            <a:avLst>
              <a:gd name="adj1" fmla="val 6250"/>
              <a:gd name="adj2" fmla="val -54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800" b="1" i="1" dirty="0" smtClean="0">
                <a:solidFill>
                  <a:srgbClr val="000099"/>
                </a:solidFill>
                <a:latin typeface="+mj-lt"/>
              </a:rPr>
              <a:t>«В человеческой деятельности всегда были две неизменно трудные вещи: воспитание детей и управление взрослыми людьми» И. Кант</a:t>
            </a:r>
            <a:endParaRPr lang="ru-RU" sz="2800" b="1" i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1243" y="240959"/>
            <a:ext cx="854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МОБУ «Средняя общеобразовательная школа №2»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43200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80980" y="0"/>
            <a:ext cx="326109" cy="6869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17664" y="0"/>
            <a:ext cx="326109" cy="6881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60833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/>
          <a:stretch/>
        </p:blipFill>
        <p:spPr>
          <a:xfrm>
            <a:off x="245089" y="364867"/>
            <a:ext cx="2345151" cy="2483892"/>
          </a:xfrm>
          <a:prstGeom prst="rect">
            <a:avLst/>
          </a:prstGeom>
          <a:ln>
            <a:solidFill>
              <a:srgbClr val="016D3C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06578" y="16329"/>
            <a:ext cx="83251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+mn-lt"/>
              </a:rPr>
              <a:t>Анализ взаимосвязи качества образования и профессиональной деятельности педагога</a:t>
            </a:r>
            <a:endParaRPr lang="ru-RU" sz="36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4971" y="1297249"/>
            <a:ext cx="685800" cy="5044676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vert="vert27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150" normalizeH="0" baseline="0" noProof="0" dirty="0" smtClean="0">
                <a:ln w="11430"/>
                <a:solidFill>
                  <a:srgbClr val="0033CC"/>
                </a:solidFill>
                <a:effectLst/>
                <a:uLnTx/>
                <a:uFillTx/>
                <a:cs typeface="Arial" pitchFamily="34" charset="0"/>
              </a:rPr>
              <a:t>инструменты</a:t>
            </a:r>
            <a:endParaRPr kumimoji="0" lang="ru-RU" sz="3200" b="1" i="0" u="none" strike="noStrike" kern="0" cap="none" spc="150" normalizeH="0" baseline="0" noProof="0" dirty="0">
              <a:ln w="11430"/>
              <a:solidFill>
                <a:srgbClr val="0033CC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3783" y="1297249"/>
            <a:ext cx="7778873" cy="619125"/>
          </a:xfrm>
          <a:prstGeom prst="roundRect">
            <a:avLst/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Независимая оценка качества</a:t>
            </a:r>
            <a:r>
              <a:rPr kumimoji="0" lang="ru-RU" sz="2000" b="1" i="0" u="none" strike="noStrike" kern="0" cap="none" spc="150" normalizeH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(ОГЭ, ЕГЭ, НИКО, ВПР, ККР, КДР)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01143" y="3817023"/>
            <a:ext cx="7761514" cy="419882"/>
          </a:xfrm>
          <a:prstGeom prst="roundRect">
            <a:avLst/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Подготовка учителя к уроку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01145" y="4406321"/>
            <a:ext cx="7761512" cy="619125"/>
          </a:xfrm>
          <a:prstGeom prst="roundRect">
            <a:avLst/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Анкетирование учащихся, родителей, их удовлетворённость образовательными услугами школы</a:t>
            </a:r>
            <a:endParaRPr kumimoji="0" lang="ru-RU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1143" y="3192522"/>
            <a:ext cx="7761513" cy="472956"/>
          </a:xfrm>
          <a:prstGeom prst="roundRect">
            <a:avLst>
              <a:gd name="adj" fmla="val 22276"/>
            </a:avLst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Посещение уроков, мероприятий администрацией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1143" y="2030309"/>
            <a:ext cx="7761513" cy="467837"/>
          </a:xfrm>
          <a:prstGeom prst="roundRect">
            <a:avLst>
              <a:gd name="adj" fmla="val 22276"/>
            </a:avLst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Административные контрольные работы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83783" y="2611602"/>
            <a:ext cx="7778873" cy="474313"/>
          </a:xfrm>
          <a:prstGeom prst="roundRect">
            <a:avLst>
              <a:gd name="adj" fmla="val 22276"/>
            </a:avLst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Качество организации коррекционной работы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51395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50" dirty="0">
                <a:ln w="11430"/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Качество участия педагогов в профессиональных конкурсах, проектах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01144" y="5140696"/>
            <a:ext cx="7761513" cy="619125"/>
          </a:xfrm>
          <a:prstGeom prst="roundRect">
            <a:avLst>
              <a:gd name="adj" fmla="val 22276"/>
            </a:avLst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Качество участия педагогов в профессиональных конкурсах, проектах…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14234" y="5910943"/>
            <a:ext cx="7748423" cy="430982"/>
          </a:xfrm>
          <a:prstGeom prst="roundRect">
            <a:avLst>
              <a:gd name="adj" fmla="val 22276"/>
            </a:avLst>
          </a:prstGeom>
          <a:solidFill>
            <a:srgbClr val="5C73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Качество рабочих программ, приложения к ним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1462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04586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2669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373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9" y="243112"/>
            <a:ext cx="2568794" cy="2568794"/>
          </a:xfrm>
          <a:ln>
            <a:solidFill>
              <a:srgbClr val="0099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72669" y="1034757"/>
            <a:ext cx="1242644" cy="642194"/>
          </a:xfrm>
          <a:prstGeom prst="rect">
            <a:avLst/>
          </a:prstGeom>
          <a:solidFill>
            <a:srgbClr val="026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9851" y="228600"/>
            <a:ext cx="8125098" cy="721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Актуальность проблемы</a:t>
            </a:r>
            <a:endParaRPr lang="ru-RU" sz="32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20941698">
            <a:off x="1757359" y="1032687"/>
            <a:ext cx="9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40152">
            <a:off x="1448608" y="1209006"/>
            <a:ext cx="15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ШК</a:t>
            </a:r>
            <a:r>
              <a:rPr lang="ru-RU" sz="1200" b="1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ЛА</a:t>
            </a:r>
            <a:endParaRPr lang="ru-RU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32115" y="1102112"/>
            <a:ext cx="1949450" cy="1099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КР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К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АЧЕСТВО </a:t>
            </a: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Р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ЕЗУЛЬТАТА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61803" y="1102112"/>
            <a:ext cx="1949450" cy="1107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КП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К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АЧЕСТВО </a:t>
            </a: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П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РОЦЕССА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58785" y="1102112"/>
            <a:ext cx="1949450" cy="1075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itchFamily="34" charset="0"/>
              </a:rPr>
              <a:t>КУ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К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АЧЕСТВО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99"/>
                </a:solidFill>
                <a:cs typeface="Arial" pitchFamily="34" charset="0"/>
              </a:rPr>
              <a:t>У</a:t>
            </a:r>
            <a:r>
              <a:rPr lang="ru-RU" kern="0" dirty="0" smtClean="0">
                <a:solidFill>
                  <a:srgbClr val="000099"/>
                </a:solidFill>
                <a:cs typeface="Arial" pitchFamily="34" charset="0"/>
              </a:rPr>
              <a:t>ЧИТЕЛЯ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5344884" y="1383087"/>
            <a:ext cx="500743" cy="3674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8182959" y="1426931"/>
            <a:ext cx="566058" cy="3483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55316" y="2800725"/>
            <a:ext cx="1928533" cy="1814817"/>
          </a:xfrm>
          <a:prstGeom prst="roundRect">
            <a:avLst>
              <a:gd name="adj" fmla="val 9039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Знаю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15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Понимаю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15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Принимаю</a:t>
            </a:r>
            <a:endParaRPr lang="ru-RU" sz="2000" b="1" kern="0" spc="150" dirty="0" smtClean="0">
              <a:ln w="11430"/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150" normalizeH="0" baseline="0" noProof="0" dirty="0" smtClean="0">
                <a:ln w="11430"/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Делаю</a:t>
            </a:r>
            <a:endParaRPr kumimoji="0" lang="ru-RU" sz="2000" b="1" i="0" u="none" strike="noStrike" kern="0" cap="none" spc="150" normalizeH="0" baseline="0" noProof="0" dirty="0">
              <a:ln w="11430"/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61803" y="2800726"/>
            <a:ext cx="1990526" cy="1814816"/>
          </a:xfrm>
          <a:prstGeom prst="roundRect">
            <a:avLst>
              <a:gd name="adj" fmla="val 9039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spc="150" dirty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Знаю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spc="150" dirty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Понимаю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spc="15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Что-то делаю</a:t>
            </a:r>
            <a:endParaRPr kumimoji="0" lang="ru-RU" sz="1600" b="1" i="0" u="none" strike="noStrike" kern="0" cap="none" spc="150" normalizeH="0" baseline="0" noProof="0" dirty="0">
              <a:ln w="11430"/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66260" y="2800726"/>
            <a:ext cx="1949450" cy="1814816"/>
          </a:xfrm>
          <a:prstGeom prst="roundRect">
            <a:avLst>
              <a:gd name="adj" fmla="val 9039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150" normalizeH="0" baseline="0" noProof="0" dirty="0" smtClean="0">
                <a:ln w="11430"/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Работаю</a:t>
            </a:r>
            <a:r>
              <a:rPr kumimoji="0" lang="ru-RU" b="1" i="0" u="none" strike="noStrike" kern="0" cap="none" spc="150" normalizeH="0" noProof="0" dirty="0" smtClean="0">
                <a:ln w="11430"/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так, как работал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150" baseline="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Ничего менять не собираюсь</a:t>
            </a:r>
            <a:endParaRPr kumimoji="0" lang="ru-RU" b="1" i="0" u="none" strike="noStrike" kern="0" cap="none" spc="150" normalizeH="0" baseline="0" noProof="0" dirty="0">
              <a:ln w="11430"/>
              <a:solidFill>
                <a:srgbClr val="0000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005652" y="4783363"/>
            <a:ext cx="227858" cy="42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84" y="4808764"/>
            <a:ext cx="2682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840" y="4760685"/>
            <a:ext cx="2682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155315" y="5485733"/>
            <a:ext cx="1928533" cy="828000"/>
          </a:xfrm>
          <a:prstGeom prst="roundRect">
            <a:avLst/>
          </a:prstGeom>
          <a:solidFill>
            <a:srgbClr val="A4B8D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31%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61803" y="5502395"/>
            <a:ext cx="1990526" cy="828000"/>
          </a:xfrm>
          <a:prstGeom prst="roundRect">
            <a:avLst/>
          </a:prstGeom>
          <a:solidFill>
            <a:srgbClr val="A4B8D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54%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066260" y="5502395"/>
            <a:ext cx="1949450" cy="828000"/>
          </a:xfrm>
          <a:prstGeom prst="roundRect">
            <a:avLst/>
          </a:prstGeom>
          <a:solidFill>
            <a:srgbClr val="A4B8D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%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26883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347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88123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3392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75225" y="149121"/>
            <a:ext cx="8579544" cy="6128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Определившиеся проблемы</a:t>
            </a:r>
            <a:endParaRPr lang="ru-RU" sz="32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" y="269529"/>
            <a:ext cx="2337098" cy="212463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55287" y="2394163"/>
            <a:ext cx="273896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 </a:t>
            </a:r>
            <a:endParaRPr lang="ru-RU" sz="3200" dirty="0"/>
          </a:p>
        </p:txBody>
      </p:sp>
      <p:grpSp>
        <p:nvGrpSpPr>
          <p:cNvPr id="10" name="Группа 37"/>
          <p:cNvGrpSpPr/>
          <p:nvPr/>
        </p:nvGrpSpPr>
        <p:grpSpPr>
          <a:xfrm>
            <a:off x="2739550" y="878464"/>
            <a:ext cx="9069590" cy="1118729"/>
            <a:chOff x="109363" y="1488823"/>
            <a:chExt cx="8310138" cy="18576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63422" y="1488823"/>
              <a:ext cx="7256079" cy="1014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Качество урока не меняется или меняется частично</a:t>
              </a: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109365" y="1737196"/>
              <a:ext cx="822453" cy="497934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109363" y="1737196"/>
              <a:ext cx="601183" cy="518099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01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7813" y="2758535"/>
              <a:ext cx="654004" cy="587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PT Sans" pitchFamily="34" charset="-52"/>
                  <a:cs typeface="Arial" pitchFamily="34" charset="0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PT Sans" pitchFamily="34" charset="-52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2739550" y="1763881"/>
            <a:ext cx="9069589" cy="630281"/>
            <a:chOff x="622302" y="468615"/>
            <a:chExt cx="9079870" cy="3700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18601" y="468615"/>
              <a:ext cx="7883571" cy="37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Преимущественно используется репродуктивный метод обучения</a:t>
              </a: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887647" y="503858"/>
              <a:ext cx="641603" cy="191679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622302" y="501660"/>
              <a:ext cx="641553" cy="193877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02</a:t>
              </a:r>
            </a:p>
          </p:txBody>
        </p:sp>
      </p:grpSp>
      <p:grpSp>
        <p:nvGrpSpPr>
          <p:cNvPr id="24" name="Группа 37"/>
          <p:cNvGrpSpPr/>
          <p:nvPr/>
        </p:nvGrpSpPr>
        <p:grpSpPr>
          <a:xfrm>
            <a:off x="2722668" y="2748092"/>
            <a:ext cx="9042417" cy="452420"/>
            <a:chOff x="333534" y="1737196"/>
            <a:chExt cx="9078736" cy="101484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528699" y="1737196"/>
              <a:ext cx="7883571" cy="1014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Отсутствие ответственности учителя за результат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680656" y="1817056"/>
              <a:ext cx="554099" cy="775122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333534" y="1766274"/>
              <a:ext cx="658757" cy="802583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39549" y="3451913"/>
            <a:ext cx="9069591" cy="662887"/>
            <a:chOff x="277813" y="1731964"/>
            <a:chExt cx="8651875" cy="57992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5219" y="1731964"/>
              <a:ext cx="7554469" cy="5799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Невысокая профессиональная активность педагогического коллектива</a:t>
              </a:r>
            </a:p>
          </p:txBody>
        </p:sp>
        <p:sp>
          <p:nvSpPr>
            <p:cNvPr id="32" name="Пятиугольник 31"/>
            <p:cNvSpPr/>
            <p:nvPr/>
          </p:nvSpPr>
          <p:spPr>
            <a:xfrm>
              <a:off x="626268" y="1779023"/>
              <a:ext cx="507821" cy="323350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277813" y="1760251"/>
              <a:ext cx="625906" cy="361169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04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39549" y="4287054"/>
            <a:ext cx="9042419" cy="754415"/>
            <a:chOff x="277813" y="1798069"/>
            <a:chExt cx="9136430" cy="1442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440161" y="1798069"/>
              <a:ext cx="7974082" cy="14425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Отсутствие мотивации учителя к самообразованию, саморазвитию, самореализации</a:t>
              </a: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626268" y="2047852"/>
              <a:ext cx="566886" cy="611534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277813" y="2010675"/>
              <a:ext cx="662947" cy="690340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05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739549" y="5193987"/>
            <a:ext cx="9042419" cy="563566"/>
            <a:chOff x="277813" y="1798068"/>
            <a:chExt cx="9136430" cy="144252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485181" y="1798068"/>
              <a:ext cx="7929062" cy="14425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Болезненная нетерпимость к замечаниям, критике</a:t>
              </a: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626268" y="1993118"/>
              <a:ext cx="566886" cy="891188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Пятиугольник 42"/>
            <p:cNvSpPr/>
            <p:nvPr/>
          </p:nvSpPr>
          <p:spPr>
            <a:xfrm>
              <a:off x="277813" y="1971794"/>
              <a:ext cx="662947" cy="912513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06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739549" y="6021627"/>
            <a:ext cx="9042420" cy="671854"/>
            <a:chOff x="277813" y="1731963"/>
            <a:chExt cx="9136431" cy="144252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480576" y="1731963"/>
              <a:ext cx="7933668" cy="14425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Перегрузка учителей, возраст, отсутствие свободного времени у учителя</a:t>
              </a:r>
            </a:p>
          </p:txBody>
        </p:sp>
        <p:sp>
          <p:nvSpPr>
            <p:cNvPr id="47" name="Пятиугольник 46"/>
            <p:cNvSpPr/>
            <p:nvPr/>
          </p:nvSpPr>
          <p:spPr>
            <a:xfrm>
              <a:off x="626268" y="1985053"/>
              <a:ext cx="566886" cy="690337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Пятиугольник 47"/>
            <p:cNvSpPr/>
            <p:nvPr/>
          </p:nvSpPr>
          <p:spPr>
            <a:xfrm>
              <a:off x="277813" y="1929622"/>
              <a:ext cx="662947" cy="769144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3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49068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1531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6442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7392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2669" y="1034757"/>
            <a:ext cx="1242644" cy="642194"/>
          </a:xfrm>
          <a:prstGeom prst="rect">
            <a:avLst/>
          </a:prstGeom>
          <a:solidFill>
            <a:srgbClr val="026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9851" y="12201"/>
            <a:ext cx="8125098" cy="866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Ресурсы для решения проблемы</a:t>
            </a:r>
            <a:endParaRPr lang="ru-RU" sz="32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20941698">
            <a:off x="1757359" y="1032687"/>
            <a:ext cx="9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sym typeface="Wingdings" panose="05000000000000000000" pitchFamily="2" charset="2"/>
              </a:rPr>
              <a:t>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40152">
            <a:off x="1448608" y="1209006"/>
            <a:ext cx="15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Segoe Script" panose="020B0504020000000003" pitchFamily="34" charset="0"/>
              </a:rPr>
              <a:t>ШК</a:t>
            </a:r>
            <a:r>
              <a:rPr lang="ru-RU" sz="1200" b="1" dirty="0">
                <a:solidFill>
                  <a:prstClr val="white"/>
                </a:solidFill>
                <a:latin typeface="Segoe Script" panose="020B0504020000000003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Segoe Script" panose="020B0504020000000003" pitchFamily="34" charset="0"/>
              </a:rPr>
              <a:t>     </a:t>
            </a:r>
            <a:r>
              <a:rPr lang="ru-RU" b="1" dirty="0" smtClean="0">
                <a:solidFill>
                  <a:prstClr val="white"/>
                </a:solidFill>
                <a:latin typeface="Segoe Script" panose="020B0504020000000003" pitchFamily="34" charset="0"/>
              </a:rPr>
              <a:t>ЛА</a:t>
            </a:r>
            <a:endParaRPr lang="ru-RU" b="1" dirty="0">
              <a:solidFill>
                <a:prstClr val="white"/>
              </a:solidFill>
              <a:latin typeface="Segoe Script" panose="020B0504020000000003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" y="358744"/>
            <a:ext cx="2568794" cy="2568794"/>
          </a:xfrm>
          <a:ln>
            <a:solidFill>
              <a:srgbClr val="009900"/>
            </a:solidFill>
          </a:ln>
        </p:spPr>
      </p:pic>
      <p:grpSp>
        <p:nvGrpSpPr>
          <p:cNvPr id="14" name="Группа 37"/>
          <p:cNvGrpSpPr/>
          <p:nvPr/>
        </p:nvGrpSpPr>
        <p:grpSpPr>
          <a:xfrm>
            <a:off x="2970093" y="950552"/>
            <a:ext cx="8568764" cy="1118729"/>
            <a:chOff x="109363" y="1488823"/>
            <a:chExt cx="7851249" cy="18576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63422" y="1488823"/>
              <a:ext cx="6797190" cy="10148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Авангардная группа педагогов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109365" y="1737196"/>
              <a:ext cx="822453" cy="497934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109363" y="1737196"/>
              <a:ext cx="601183" cy="518099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01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7813" y="2758535"/>
              <a:ext cx="654004" cy="587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PT Sans" pitchFamily="34" charset="-52"/>
                  <a:cs typeface="Arial" pitchFamily="34" charset="0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PT Sans" pitchFamily="34" charset="-52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Группа 37"/>
          <p:cNvGrpSpPr/>
          <p:nvPr/>
        </p:nvGrpSpPr>
        <p:grpSpPr>
          <a:xfrm>
            <a:off x="2966829" y="1710515"/>
            <a:ext cx="8548885" cy="630281"/>
            <a:chOff x="622302" y="488320"/>
            <a:chExt cx="9058805" cy="37003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797536" y="488320"/>
              <a:ext cx="7883571" cy="370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Активные формы управленческой деятельности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887647" y="561377"/>
              <a:ext cx="641603" cy="191679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622302" y="559179"/>
              <a:ext cx="641553" cy="193877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02</a:t>
              </a:r>
            </a:p>
          </p:txBody>
        </p:sp>
      </p:grpSp>
      <p:grpSp>
        <p:nvGrpSpPr>
          <p:cNvPr id="28" name="Группа 37"/>
          <p:cNvGrpSpPr/>
          <p:nvPr/>
        </p:nvGrpSpPr>
        <p:grpSpPr>
          <a:xfrm>
            <a:off x="2970094" y="2579914"/>
            <a:ext cx="8546549" cy="768970"/>
            <a:chOff x="333534" y="1359949"/>
            <a:chExt cx="9055199" cy="172490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505162" y="1359949"/>
              <a:ext cx="7883571" cy="17249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Дифференцированная индивидуальная работа с учителем</a:t>
              </a: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680656" y="1817056"/>
              <a:ext cx="554099" cy="775122"/>
            </a:xfrm>
            <a:prstGeom prst="homePlate">
              <a:avLst>
                <a:gd name="adj" fmla="val 32213"/>
              </a:avLst>
            </a:prstGeom>
            <a:solidFill>
              <a:srgbClr val="00990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333534" y="1766274"/>
              <a:ext cx="658757" cy="802583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03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970095" y="3475001"/>
            <a:ext cx="8568763" cy="504184"/>
            <a:chOff x="277813" y="1760251"/>
            <a:chExt cx="8651875" cy="61774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5219" y="1798070"/>
              <a:ext cx="7554469" cy="5799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Наработанные методические материалы</a:t>
              </a:r>
            </a:p>
          </p:txBody>
        </p:sp>
        <p:sp>
          <p:nvSpPr>
            <p:cNvPr id="34" name="Пятиугольник 33"/>
            <p:cNvSpPr/>
            <p:nvPr/>
          </p:nvSpPr>
          <p:spPr>
            <a:xfrm>
              <a:off x="626268" y="1798070"/>
              <a:ext cx="507821" cy="404514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277813" y="1760251"/>
              <a:ext cx="625906" cy="483320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04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970093" y="4191001"/>
            <a:ext cx="8565500" cy="533400"/>
            <a:chOff x="277813" y="1850057"/>
            <a:chExt cx="9132951" cy="101992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36682" y="1850057"/>
              <a:ext cx="7974082" cy="10199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Способы стимулирования педагогов</a:t>
              </a: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626268" y="2047852"/>
              <a:ext cx="566886" cy="611534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>
              <a:off x="277813" y="2010675"/>
              <a:ext cx="662947" cy="690340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05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970093" y="4875056"/>
            <a:ext cx="8577783" cy="563566"/>
            <a:chOff x="277813" y="1511736"/>
            <a:chExt cx="9146045" cy="144252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494796" y="1511736"/>
              <a:ext cx="7929062" cy="14425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rgbClr val="000099"/>
                  </a:solidFill>
                  <a:ea typeface="PT Sans" pitchFamily="34" charset="-52"/>
                  <a:cs typeface="Arial" pitchFamily="34" charset="0"/>
                </a:rPr>
                <a:t>Курсы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повышения квалификации педагогов</a:t>
              </a: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626268" y="1798068"/>
              <a:ext cx="566886" cy="891188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Пятиугольник 42"/>
            <p:cNvSpPr/>
            <p:nvPr/>
          </p:nvSpPr>
          <p:spPr>
            <a:xfrm>
              <a:off x="277813" y="1776744"/>
              <a:ext cx="662947" cy="912513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06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979113" y="5667384"/>
            <a:ext cx="8568763" cy="671854"/>
            <a:chOff x="277813" y="1731963"/>
            <a:chExt cx="9136431" cy="144252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480575" y="1731963"/>
              <a:ext cx="7933669" cy="14425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719138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ea typeface="PT Sans" pitchFamily="34" charset="-52"/>
                  <a:cs typeface="Arial" pitchFamily="34" charset="0"/>
                </a:rPr>
                <a:t>Система методической работы</a:t>
              </a:r>
            </a:p>
          </p:txBody>
        </p:sp>
        <p:sp>
          <p:nvSpPr>
            <p:cNvPr id="46" name="Пятиугольник 45"/>
            <p:cNvSpPr/>
            <p:nvPr/>
          </p:nvSpPr>
          <p:spPr>
            <a:xfrm>
              <a:off x="626268" y="1985053"/>
              <a:ext cx="566886" cy="690337"/>
            </a:xfrm>
            <a:prstGeom prst="homePlate">
              <a:avLst>
                <a:gd name="adj" fmla="val 32213"/>
              </a:avLst>
            </a:prstGeom>
            <a:solidFill>
              <a:srgbClr val="00B050"/>
            </a:solidFill>
            <a:ln w="381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Пятиугольник 46"/>
            <p:cNvSpPr/>
            <p:nvPr/>
          </p:nvSpPr>
          <p:spPr>
            <a:xfrm>
              <a:off x="277813" y="1929622"/>
              <a:ext cx="662947" cy="769144"/>
            </a:xfrm>
            <a:prstGeom prst="homePlate">
              <a:avLst>
                <a:gd name="adj" fmla="val 32213"/>
              </a:avLst>
            </a:prstGeom>
            <a:solidFill>
              <a:srgbClr val="5077A6"/>
            </a:solidFill>
            <a:ln w="381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3107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4305" y="-21771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43849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06670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9925" y="145038"/>
            <a:ext cx="3026232" cy="6640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Управленческие цели</a:t>
            </a:r>
            <a:endParaRPr lang="ru-RU" sz="32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7" y="195944"/>
            <a:ext cx="1619672" cy="1461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81201" y="926770"/>
            <a:ext cx="3363686" cy="1246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Создание ситуации понимания учителем собственных дефицитов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202" y="2253343"/>
            <a:ext cx="3363686" cy="1013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«Поддерживать» здоровые профессиональные амбиции учителя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1202" y="3319435"/>
            <a:ext cx="3363686" cy="12409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Расширение мест предъявления результатов профессиональной деятельности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1199" y="4612700"/>
            <a:ext cx="3363685" cy="936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Практиковать горизонтальный подход в организации ВШК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198" y="5604837"/>
            <a:ext cx="3363685" cy="82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Формирование модели «Учитель МОБУ «СОШ №2»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36742" y="926770"/>
            <a:ext cx="2537544" cy="1246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Карта профессионального роста и активности педагога (Р1)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57156" y="3352091"/>
            <a:ext cx="3592286" cy="119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Выбор оптимально активных форм взаимодействия педагогического коллектива: ЕМД, творческий отчёт,…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2849" y="0"/>
            <a:ext cx="2820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Управленческие </a:t>
            </a:r>
          </a:p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действия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5370" y="215443"/>
            <a:ext cx="167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Результат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62600" y="926771"/>
            <a:ext cx="3592286" cy="12462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Индивидуальное </a:t>
            </a:r>
            <a:r>
              <a:rPr lang="ru-RU" b="1" dirty="0">
                <a:solidFill>
                  <a:srgbClr val="000099"/>
                </a:solidFill>
              </a:rPr>
              <a:t>собеседование; анкетирование учащихся, родителей; участие в акции «Пригласите на урок</a:t>
            </a:r>
            <a:r>
              <a:rPr lang="ru-RU" b="1" dirty="0" smtClean="0">
                <a:solidFill>
                  <a:srgbClr val="000099"/>
                </a:solidFill>
              </a:rPr>
              <a:t>»;…</a:t>
            </a:r>
            <a:endParaRPr lang="ru-RU" b="1" dirty="0">
              <a:solidFill>
                <a:srgbClr val="000099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62600" y="2253343"/>
            <a:ext cx="3592285" cy="1013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Организация  возможности учителю проявить себя, самоопределиться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436742" y="3362978"/>
            <a:ext cx="2537544" cy="119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99"/>
                </a:solidFill>
              </a:rPr>
              <a:t>Активное участие учителя в организации методических мероприятий (Р3)</a:t>
            </a:r>
            <a:endParaRPr lang="ru-RU" sz="1750" b="1" dirty="0">
              <a:solidFill>
                <a:srgbClr val="00009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36742" y="4634466"/>
            <a:ext cx="2537544" cy="936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99"/>
                </a:solidFill>
              </a:rPr>
              <a:t>В роли эксперта – учитель (Р4)</a:t>
            </a:r>
            <a:endParaRPr lang="ru-RU" sz="1750" b="1" dirty="0">
              <a:solidFill>
                <a:srgbClr val="000099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57156" y="4623583"/>
            <a:ext cx="3592286" cy="936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Привлекать к организации ВШК учителей, руководителей ШМО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7156" y="5621166"/>
            <a:ext cx="3592286" cy="82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На основе ФГОС, профессионального стандарта разработать модель учителя 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36742" y="5649795"/>
            <a:ext cx="2537544" cy="82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99"/>
                </a:solidFill>
              </a:rPr>
              <a:t>Р1+Р2+Р3+Р4</a:t>
            </a:r>
            <a:endParaRPr lang="ru-RU" sz="1750" b="1" dirty="0">
              <a:solidFill>
                <a:srgbClr val="000099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205546" y="1445580"/>
            <a:ext cx="529918" cy="24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5205546" y="2649666"/>
            <a:ext cx="529918" cy="1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5205546" y="3830000"/>
            <a:ext cx="529918" cy="20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5240817" y="4975957"/>
            <a:ext cx="517725" cy="209659"/>
          </a:xfrm>
          <a:prstGeom prst="rightArrow">
            <a:avLst>
              <a:gd name="adj1" fmla="val 50000"/>
              <a:gd name="adj2" fmla="val 52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5205546" y="5962539"/>
            <a:ext cx="52991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9043413" y="1415283"/>
            <a:ext cx="55038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9043414" y="5976147"/>
            <a:ext cx="550383" cy="20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9043413" y="3841240"/>
            <a:ext cx="550383" cy="19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436742" y="2253343"/>
            <a:ext cx="2537544" cy="1066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99"/>
                </a:solidFill>
              </a:rPr>
              <a:t>Приобретение учителем опыта управленческой </a:t>
            </a:r>
            <a:r>
              <a:rPr lang="ru-RU" sz="1750" b="1" dirty="0" smtClean="0">
                <a:solidFill>
                  <a:srgbClr val="000099"/>
                </a:solidFill>
              </a:rPr>
              <a:t>деятельности(Р2)</a:t>
            </a:r>
            <a:endParaRPr lang="ru-RU" sz="1750" b="1" dirty="0">
              <a:solidFill>
                <a:srgbClr val="000099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9032529" y="2649665"/>
            <a:ext cx="550383" cy="19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9032530" y="5008604"/>
            <a:ext cx="550383" cy="187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8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1" y="458561"/>
            <a:ext cx="3273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045" y="880231"/>
            <a:ext cx="841981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n-lt"/>
              </a:rPr>
              <a:t>СПАСИБО ЗА ВНИМАНИЕ!</a:t>
            </a:r>
            <a:endParaRPr lang="ru-RU" sz="320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6" y="2205794"/>
            <a:ext cx="5029200" cy="41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378</Words>
  <Application>Microsoft Office PowerPoint</Application>
  <PresentationFormat>Произвольный</PresentationFormat>
  <Paragraphs>96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PT Sans</vt:lpstr>
      <vt:lpstr>Segoe Script</vt:lpstr>
      <vt:lpstr>Calibri Light</vt:lpstr>
      <vt:lpstr>Calibri</vt:lpstr>
      <vt:lpstr>Wingdings</vt:lpstr>
      <vt:lpstr>Тема Office</vt:lpstr>
      <vt:lpstr>  Практики работы с кадрами на основе анализа взаимосвязи качества образовательных результатов и профессиональной деятельности педагогов</vt:lpstr>
      <vt:lpstr>Анализ взаимосвязи качества образования и профессиональной деятельности педагога</vt:lpstr>
      <vt:lpstr>Актуальность проблемы</vt:lpstr>
      <vt:lpstr>Определившиеся проблемы</vt:lpstr>
      <vt:lpstr>Ресурсы для решения проблемы</vt:lpstr>
      <vt:lpstr>Управленческие цели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maximus</cp:lastModifiedBy>
  <cp:revision>121</cp:revision>
  <dcterms:created xsi:type="dcterms:W3CDTF">2016-03-13T12:33:17Z</dcterms:created>
  <dcterms:modified xsi:type="dcterms:W3CDTF">2018-11-26T23:59:44Z</dcterms:modified>
</cp:coreProperties>
</file>