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8" r:id="rId4"/>
    <p:sldId id="277" r:id="rId5"/>
    <p:sldId id="279" r:id="rId6"/>
    <p:sldId id="269" r:id="rId7"/>
    <p:sldId id="276" r:id="rId8"/>
  </p:sldIdLst>
  <p:sldSz cx="12192000" cy="6858000"/>
  <p:notesSz cx="6858000" cy="9144000"/>
  <p:embeddedFontLst>
    <p:embeddedFont>
      <p:font typeface="Segoe Script" panose="020B0604020202020204" charset="0"/>
      <p:regular r:id="rId9"/>
      <p:bold r:id="rId10"/>
    </p:embeddedFont>
    <p:embeddedFont>
      <p:font typeface="Calibri Light" panose="020B060402020202020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00"/>
    <a:srgbClr val="016D3C"/>
    <a:srgbClr val="00B050"/>
    <a:srgbClr val="007A37"/>
    <a:srgbClr val="026838"/>
    <a:srgbClr val="000000"/>
    <a:srgbClr val="99CCFF"/>
    <a:srgbClr val="ED7D3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2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5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9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7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6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3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2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5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4CE9A-B614-4D75-B275-F4B2909419CF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D087-DB2B-4A92-85FD-162489AA3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701142" y="253095"/>
            <a:ext cx="7989498" cy="6351812"/>
            <a:chOff x="4482615" y="837916"/>
            <a:chExt cx="4450828" cy="3450326"/>
          </a:xfrm>
        </p:grpSpPr>
        <p:sp>
          <p:nvSpPr>
            <p:cNvPr id="6" name="Двойная волна 5"/>
            <p:cNvSpPr/>
            <p:nvPr/>
          </p:nvSpPr>
          <p:spPr>
            <a:xfrm>
              <a:off x="4482615" y="837916"/>
              <a:ext cx="4171527" cy="1589161"/>
            </a:xfrm>
            <a:prstGeom prst="doubleWave">
              <a:avLst/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Двойная волна 11"/>
            <p:cNvSpPr/>
            <p:nvPr/>
          </p:nvSpPr>
          <p:spPr>
            <a:xfrm>
              <a:off x="4622700" y="2328813"/>
              <a:ext cx="4310743" cy="1959429"/>
            </a:xfrm>
            <a:prstGeom prst="doubleWave">
              <a:avLst/>
            </a:prstGeom>
            <a:solidFill>
              <a:srgbClr val="99CC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9670" y="779026"/>
            <a:ext cx="7836007" cy="187367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ru-RU" sz="5000" b="1" dirty="0" smtClean="0"/>
              <a:t>Единый </a:t>
            </a:r>
            <a:br>
              <a:rPr lang="ru-RU" sz="5000" b="1" dirty="0" smtClean="0"/>
            </a:br>
            <a:r>
              <a:rPr lang="ru-RU" sz="5000" b="1" dirty="0" smtClean="0"/>
              <a:t>методический </a:t>
            </a:r>
            <a:br>
              <a:rPr lang="ru-RU" sz="5000" b="1" dirty="0" smtClean="0"/>
            </a:br>
            <a:r>
              <a:rPr lang="ru-RU" sz="5000" b="1" dirty="0" smtClean="0"/>
              <a:t>день</a:t>
            </a:r>
            <a:endParaRPr lang="ru-RU" sz="5000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70947" y="4012298"/>
            <a:ext cx="7674900" cy="19769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5000" b="1" dirty="0" smtClean="0">
                <a:latin typeface="+mj-lt"/>
              </a:rPr>
              <a:t>Современное технологическое образование: первые шаги</a:t>
            </a:r>
            <a:endParaRPr lang="ru-RU" sz="5000" b="1" dirty="0">
              <a:latin typeface="+mj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-473" r="8235"/>
          <a:stretch/>
        </p:blipFill>
        <p:spPr>
          <a:xfrm>
            <a:off x="859099" y="326801"/>
            <a:ext cx="2680571" cy="21607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4" name="Двойная волна 13"/>
          <p:cNvSpPr/>
          <p:nvPr/>
        </p:nvSpPr>
        <p:spPr>
          <a:xfrm>
            <a:off x="304800" y="3460743"/>
            <a:ext cx="3866147" cy="3080084"/>
          </a:xfrm>
          <a:prstGeom prst="doubleWav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3600" b="1" i="1" dirty="0" smtClean="0">
                <a:latin typeface="+mj-lt"/>
              </a:rPr>
              <a:t>Чтобы иметь будущее, нужно быть готовым сделать что-то новое</a:t>
            </a:r>
            <a:endParaRPr lang="ru-RU" sz="3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5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/>
          <a:stretch/>
        </p:blipFill>
        <p:spPr>
          <a:xfrm>
            <a:off x="364832" y="364867"/>
            <a:ext cx="2345151" cy="2483892"/>
          </a:xfrm>
          <a:prstGeom prst="rect">
            <a:avLst/>
          </a:prstGeom>
          <a:ln>
            <a:solidFill>
              <a:srgbClr val="016D3C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06578" y="16329"/>
            <a:ext cx="8325134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УСТАНОВКИ </a:t>
            </a:r>
            <a:r>
              <a:rPr lang="ru-RU" sz="6000" b="1" dirty="0" smtClean="0">
                <a:solidFill>
                  <a:srgbClr val="00B050"/>
                </a:solidFill>
              </a:rPr>
              <a:t>(цели)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544032" y="1373074"/>
            <a:ext cx="7918625" cy="43513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sz="4600" dirty="0" smtClean="0"/>
              <a:t>Развитие </a:t>
            </a:r>
            <a:r>
              <a:rPr lang="ru-RU" sz="4600" dirty="0"/>
              <a:t>у</a:t>
            </a:r>
            <a:r>
              <a:rPr lang="ru-RU" sz="4600" dirty="0" smtClean="0"/>
              <a:t>чительского потенциала;</a:t>
            </a:r>
            <a:endParaRPr lang="ru-RU" sz="4600" dirty="0" smtClean="0"/>
          </a:p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sz="4600" dirty="0" smtClean="0"/>
              <a:t>Определение учителем собственных дефицитов;</a:t>
            </a:r>
            <a:endParaRPr lang="ru-RU" sz="4600" dirty="0" smtClean="0"/>
          </a:p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r>
              <a:rPr lang="ru-RU" sz="4600" dirty="0" smtClean="0"/>
              <a:t>Формирование учителем маршрута своего профессионального роста.</a:t>
            </a:r>
          </a:p>
          <a:p>
            <a:pPr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endParaRPr lang="ru-RU" sz="4600" dirty="0" smtClean="0"/>
          </a:p>
          <a:p>
            <a:pPr marL="0" indent="0">
              <a:spcAft>
                <a:spcPts val="1800"/>
              </a:spcAft>
              <a:buClr>
                <a:srgbClr val="0070C0"/>
              </a:buClr>
              <a:buSzPct val="120000"/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14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5" y="395512"/>
            <a:ext cx="2568794" cy="2568794"/>
          </a:xfrm>
          <a:ln>
            <a:solidFill>
              <a:srgbClr val="0099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72669" y="1034757"/>
            <a:ext cx="1242644" cy="642194"/>
          </a:xfrm>
          <a:prstGeom prst="rect">
            <a:avLst/>
          </a:prstGeom>
          <a:solidFill>
            <a:srgbClr val="026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9851" y="12201"/>
            <a:ext cx="8125098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Открытые уроки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8" y="1497702"/>
            <a:ext cx="838200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4000" dirty="0" smtClean="0"/>
              <a:t>  Роль эксперта самая ответственная.</a:t>
            </a:r>
            <a:endParaRPr lang="ru-RU" sz="4000" dirty="0" smtClean="0"/>
          </a:p>
          <a:p>
            <a:pPr marL="45720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4000" dirty="0" smtClean="0"/>
              <a:t>  Оцениваем не учителя, а урок.</a:t>
            </a:r>
          </a:p>
          <a:p>
            <a:pPr>
              <a:spcAft>
                <a:spcPts val="1800"/>
              </a:spcAft>
              <a:buClr>
                <a:srgbClr val="0070C0"/>
              </a:buClr>
              <a:buSzPct val="120000"/>
            </a:pPr>
            <a:endParaRPr lang="ru-RU" sz="4000" dirty="0"/>
          </a:p>
          <a:p>
            <a:pPr marL="45720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4000" dirty="0" smtClean="0"/>
              <a:t>  Честная экспертная оценка.</a:t>
            </a:r>
          </a:p>
        </p:txBody>
      </p:sp>
      <p:sp>
        <p:nvSpPr>
          <p:cNvPr id="12" name="TextBox 11"/>
          <p:cNvSpPr txBox="1"/>
          <p:nvPr/>
        </p:nvSpPr>
        <p:spPr>
          <a:xfrm rot="20941698">
            <a:off x="1757359" y="1032687"/>
            <a:ext cx="9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40152">
            <a:off x="1448608" y="1209006"/>
            <a:ext cx="15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Segoe Script" panose="020B0504020000000003" pitchFamily="34" charset="0"/>
              </a:rPr>
              <a:t>ШК</a:t>
            </a:r>
            <a:r>
              <a:rPr lang="ru-RU" sz="1200" b="1" dirty="0">
                <a:solidFill>
                  <a:schemeClr val="bg1"/>
                </a:solidFill>
                <a:latin typeface="Segoe Script" panose="020B0504020000000003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Segoe Script" panose="020B0504020000000003" pitchFamily="34" charset="0"/>
              </a:rPr>
              <a:t>ЛА</a:t>
            </a:r>
            <a:endParaRPr lang="ru-RU" b="1" dirty="0">
              <a:solidFill>
                <a:schemeClr val="bg1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90090" y="0"/>
            <a:ext cx="8579544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Мастер-класс -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2" y="389968"/>
            <a:ext cx="2337098" cy="212463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9" name="Объект 6"/>
          <p:cNvSpPr txBox="1">
            <a:spLocks/>
          </p:cNvSpPr>
          <p:nvPr/>
        </p:nvSpPr>
        <p:spPr>
          <a:xfrm>
            <a:off x="3635829" y="1103408"/>
            <a:ext cx="7968343" cy="54082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2400"/>
              </a:spcAft>
              <a:buClr>
                <a:srgbClr val="0070C0"/>
              </a:buClr>
              <a:buSzPct val="120000"/>
              <a:buNone/>
            </a:pP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локальная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технология трансляции педагогического опыта, одна из форм </a:t>
            </a:r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эффективного профессионального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активного обучени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я, центральным звеном которой является </a:t>
            </a:r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прямая демонстрация оригинальных практических методов и приемов освоения определенного содержания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, передачи педагогического мастерства (возможно авторской программы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) 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при активном взаимодействии всех участников мастер-класса.</a:t>
            </a:r>
            <a:endParaRPr lang="ru-RU" sz="3200" dirty="0"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algn="just">
              <a:spcAft>
                <a:spcPts val="24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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5533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95" y="395512"/>
            <a:ext cx="2568794" cy="2568794"/>
          </a:xfrm>
          <a:ln>
            <a:solidFill>
              <a:srgbClr val="0099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572669" y="1034757"/>
            <a:ext cx="1242644" cy="642194"/>
          </a:xfrm>
          <a:prstGeom prst="rect">
            <a:avLst/>
          </a:prstGeom>
          <a:solidFill>
            <a:srgbClr val="026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9851" y="12201"/>
            <a:ext cx="81250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Методическая консультация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0947" y="608303"/>
            <a:ext cx="771964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070C0"/>
              </a:buClr>
              <a:buSzPct val="120000"/>
            </a:pPr>
            <a:endParaRPr lang="ru-RU" sz="2800" dirty="0" smtClean="0">
              <a:solidFill>
                <a:prstClr val="black"/>
              </a:solidFill>
            </a:endParaRPr>
          </a:p>
          <a:p>
            <a:pPr marL="45720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2800" dirty="0" smtClean="0">
                <a:solidFill>
                  <a:prstClr val="black"/>
                </a:solidFill>
              </a:rPr>
              <a:t>Освоение ФГОС: урок до и после</a:t>
            </a:r>
          </a:p>
          <a:p>
            <a:pPr marL="45720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2800" dirty="0" smtClean="0">
                <a:ea typeface="Calibri"/>
              </a:rPr>
              <a:t>Технология </a:t>
            </a:r>
            <a:r>
              <a:rPr lang="ru-RU" sz="2800" dirty="0">
                <a:ea typeface="Calibri"/>
              </a:rPr>
              <a:t>Фишбоун как способ развития критического мышления у </a:t>
            </a:r>
            <a:r>
              <a:rPr lang="ru-RU" sz="2800" dirty="0" smtClean="0">
                <a:ea typeface="Calibri"/>
              </a:rPr>
              <a:t>школьников</a:t>
            </a:r>
          </a:p>
          <a:p>
            <a:pPr marL="45720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2800" dirty="0" smtClean="0">
                <a:ea typeface="Calibri"/>
              </a:rPr>
              <a:t>Технология инклюзивного образования как средство для создания безбарьерного обучения детей с ОВЗ</a:t>
            </a:r>
          </a:p>
          <a:p>
            <a:pPr marL="45720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2800" dirty="0">
                <a:ea typeface="Calibri"/>
              </a:rPr>
              <a:t>Отличие внеурочной воспитательной и развивающей работы на основе ФГОС от внеурочной работы до освоения ФГОС</a:t>
            </a:r>
            <a:endParaRPr lang="ru-RU" sz="2800" dirty="0" smtClean="0">
              <a:ea typeface="Calibri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941698">
            <a:off x="1757359" y="1032687"/>
            <a:ext cx="92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sym typeface="Wingdings" panose="05000000000000000000" pitchFamily="2" charset="2"/>
              </a:rPr>
              <a:t>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40152">
            <a:off x="1448608" y="1209006"/>
            <a:ext cx="150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prstClr val="white"/>
                </a:solidFill>
                <a:latin typeface="Segoe Script" panose="020B0504020000000003" pitchFamily="34" charset="0"/>
              </a:rPr>
              <a:t>ШК</a:t>
            </a:r>
            <a:r>
              <a:rPr lang="ru-RU" sz="1200" b="1" dirty="0">
                <a:solidFill>
                  <a:prstClr val="white"/>
                </a:solidFill>
                <a:latin typeface="Segoe Script" panose="020B0504020000000003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Segoe Script" panose="020B0504020000000003" pitchFamily="34" charset="0"/>
              </a:rPr>
              <a:t>     </a:t>
            </a:r>
            <a:r>
              <a:rPr lang="ru-RU" b="1" dirty="0" smtClean="0">
                <a:solidFill>
                  <a:prstClr val="white"/>
                </a:solidFill>
                <a:latin typeface="Segoe Script" panose="020B0504020000000003" pitchFamily="34" charset="0"/>
              </a:rPr>
              <a:t>ЛА</a:t>
            </a:r>
            <a:endParaRPr lang="ru-RU" b="1" dirty="0">
              <a:solidFill>
                <a:prstClr val="white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42381" y="0"/>
            <a:ext cx="7664116" cy="132556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Педагогический практикум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8594" y="1775525"/>
            <a:ext cx="74635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3600" dirty="0" smtClean="0">
                <a:solidFill>
                  <a:prstClr val="black"/>
                </a:solidFill>
                <a:ea typeface="Calibri"/>
              </a:rPr>
              <a:t> Новая </a:t>
            </a:r>
            <a:r>
              <a:rPr lang="ru-RU" sz="3600" dirty="0">
                <a:solidFill>
                  <a:prstClr val="black"/>
                </a:solidFill>
                <a:ea typeface="Calibri"/>
              </a:rPr>
              <a:t>информационная среда. Электронный журнал: проблемы и </a:t>
            </a:r>
            <a:r>
              <a:rPr lang="ru-RU" sz="3600" dirty="0" smtClean="0">
                <a:solidFill>
                  <a:prstClr val="black"/>
                </a:solidFill>
                <a:ea typeface="Calibri"/>
              </a:rPr>
              <a:t>возможности</a:t>
            </a:r>
            <a:endParaRPr lang="ru-RU" sz="3600" dirty="0">
              <a:solidFill>
                <a:prstClr val="black"/>
              </a:solidFill>
              <a:ea typeface="Calibri"/>
            </a:endParaRPr>
          </a:p>
          <a:p>
            <a:pPr marL="457200" lvl="0" indent="-457200">
              <a:spcAft>
                <a:spcPts val="1800"/>
              </a:spcAft>
              <a:buClr>
                <a:srgbClr val="0070C0"/>
              </a:buClr>
              <a:buSzPct val="120000"/>
              <a:buFont typeface="Wingdings" panose="05000000000000000000" pitchFamily="2" charset="2"/>
              <a:buChar char="þ"/>
            </a:pPr>
            <a:r>
              <a:rPr lang="ru-RU" sz="3600" dirty="0" smtClean="0">
                <a:solidFill>
                  <a:prstClr val="black"/>
                </a:solidFill>
                <a:ea typeface="Calibri"/>
              </a:rPr>
              <a:t> Практика </a:t>
            </a:r>
            <a:r>
              <a:rPr lang="ru-RU" sz="3600" dirty="0">
                <a:solidFill>
                  <a:prstClr val="black"/>
                </a:solidFill>
                <a:ea typeface="Calibri"/>
              </a:rPr>
              <a:t>психологического </a:t>
            </a:r>
            <a:r>
              <a:rPr lang="ru-RU" sz="3600" dirty="0" smtClean="0">
                <a:solidFill>
                  <a:prstClr val="black"/>
                </a:solidFill>
                <a:ea typeface="Calibri"/>
              </a:rPr>
              <a:t>тренинга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5563"/>
          <a:stretch/>
        </p:blipFill>
        <p:spPr>
          <a:xfrm>
            <a:off x="7880242" y="4703783"/>
            <a:ext cx="3304432" cy="179671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7" y="240640"/>
            <a:ext cx="3490156" cy="350520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3158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374354" y="0"/>
            <a:ext cx="326109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91449" y="0"/>
            <a:ext cx="326109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8544" y="0"/>
            <a:ext cx="326109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25639" y="0"/>
            <a:ext cx="326109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7045" y="880231"/>
            <a:ext cx="8419812" cy="1325563"/>
          </a:xfrm>
        </p:spPr>
        <p:txBody>
          <a:bodyPr>
            <a:noAutofit/>
          </a:bodyPr>
          <a:lstStyle/>
          <a:p>
            <a:pPr algn="ctr"/>
            <a:r>
              <a:rPr lang="ru-RU" sz="5700" b="1" dirty="0" smtClean="0">
                <a:solidFill>
                  <a:srgbClr val="007A37"/>
                </a:solidFill>
              </a:rPr>
              <a:t>СПАСИБО ЗА ВНИМАНИЕ!</a:t>
            </a:r>
            <a:endParaRPr lang="ru-RU" sz="5700" b="1" dirty="0">
              <a:solidFill>
                <a:srgbClr val="007A3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28" y="365125"/>
            <a:ext cx="3309260" cy="282022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26" y="2205794"/>
            <a:ext cx="5029200" cy="41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176</Words>
  <Application>Microsoft Office PowerPoint</Application>
  <PresentationFormat>Произвольный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Segoe Script</vt:lpstr>
      <vt:lpstr>Calibri Light</vt:lpstr>
      <vt:lpstr>Times New Roman</vt:lpstr>
      <vt:lpstr>Calibri</vt:lpstr>
      <vt:lpstr>Wingdings</vt:lpstr>
      <vt:lpstr>Тема Office</vt:lpstr>
      <vt:lpstr>Единый  методический  день</vt:lpstr>
      <vt:lpstr>УСТАНОВКИ (цели)</vt:lpstr>
      <vt:lpstr>Открытые уроки</vt:lpstr>
      <vt:lpstr>Мастер-класс -</vt:lpstr>
      <vt:lpstr>Методическая консультация</vt:lpstr>
      <vt:lpstr>Педагогический практикум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maximus</cp:lastModifiedBy>
  <cp:revision>86</cp:revision>
  <dcterms:created xsi:type="dcterms:W3CDTF">2016-03-13T12:33:17Z</dcterms:created>
  <dcterms:modified xsi:type="dcterms:W3CDTF">2018-10-31T14:56:19Z</dcterms:modified>
</cp:coreProperties>
</file>