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00"/>
    <a:srgbClr val="C1FFC7"/>
    <a:srgbClr val="FFCCFF"/>
    <a:srgbClr val="993300"/>
    <a:srgbClr val="7AEBFA"/>
    <a:srgbClr val="294D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BA3A3-64BA-400C-A96F-8FCB4F8295D9}" type="datetimeFigureOut">
              <a:rPr lang="ru-RU" smtClean="0"/>
              <a:pPr/>
              <a:t>22.03.2015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47763-0544-4903-B818-D399929BF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47763-0544-4903-B818-D399929BFBF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5CAB3-A361-41CB-82F2-2744DB50F3DD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2840D-59C3-46F2-8067-B86C3E304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4EE9D-C117-4B20-B792-38AB2680AB5B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A48CC-312D-476C-88F7-185542D85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6AF45-D572-4434-A013-87EC62C05EBF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41D8A-51E1-4FA2-AB3C-1C8544052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E6BF2-055B-4D5E-8246-0FF2FD3E021B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AF837-4B21-42FB-9A5B-BB7C4210C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C4387-3B02-4CDD-A8D1-B802FF4AD5E1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FADC4-6ED4-417B-B444-37BF742FD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AC519-5B98-4A8C-A899-77A36EA14D89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F70F9-7B18-4DFD-AEC9-5472C86E6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5490F-8EAD-4153-8F88-2F798A148B65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E84B6-3B9D-47D3-B990-C12CC1828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BCC16-5530-48DB-B15B-A8E2C88D41E6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1D920-0BB6-4623-99B9-4C0238E44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230E4-677E-4F04-A414-625E5761CEEA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8CC32-4344-4C29-9DC4-4B43308D3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4F001-BED7-4023-BC35-0D9ED10ACD12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898CC-F5C9-412B-AD66-1C63A03BC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43E4F-228B-4ABC-8868-BE1FA448F9EE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C428D-9234-4FAE-B707-516044DA3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4AB8C-A459-4634-B104-ECD43E60DB0A}" type="datetimeFigureOut">
              <a:rPr lang="ru-RU"/>
              <a:pPr>
                <a:defRPr/>
              </a:pPr>
              <a:t>22.03.2015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F3B35B-ECC7-4925-B773-F27F60D6B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818092" cy="2502040"/>
          </a:xfrm>
        </p:spPr>
        <p:txBody>
          <a:bodyPr rtlCol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200" b="1" dirty="0" smtClean="0"/>
              <a:t>«Проектная и исследовательская деятельность в начальной школе</a:t>
            </a:r>
            <a:r>
              <a:rPr lang="ru-RU" sz="4200" b="1" dirty="0" smtClean="0"/>
              <a:t>»</a:t>
            </a:r>
            <a:endParaRPr lang="ru-RU" sz="4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2928934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 smtClean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3517" y="5572140"/>
            <a:ext cx="3658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err="1" smtClean="0"/>
              <a:t>Хайрулина</a:t>
            </a:r>
            <a:r>
              <a:rPr lang="ru-RU" b="1" dirty="0" smtClean="0"/>
              <a:t> Н.А.</a:t>
            </a:r>
            <a:endParaRPr lang="ru-RU" b="1" dirty="0" smtClean="0"/>
          </a:p>
          <a:p>
            <a:pPr algn="r"/>
            <a:r>
              <a:rPr lang="ru-RU" b="1" dirty="0" smtClean="0"/>
              <a:t>МБОУ «СОШ№2», г.Минусинск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 descr="сова с указко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2943074" cy="260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572000" y="428604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3528" y="315256"/>
            <a:ext cx="83529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Творческие проекты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имеют детально проработанной структуры  совместной деятельности  учащихся  -  она только намечается  и  далее  развивается  в соответствии  с  требованиями  к  форме  и  жанру конечного  результата.  Это может быть  стенная  газета,  сценарий праздника,  театрализации, видеофильм,  плакат,  школьный журнал  интересных дел  и  т.д.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Творческий проект предполагает максимально свободный авторский подход в решении проблемы.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Users\Дамир\Desktop\фото\IMG_20150320_141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374993"/>
            <a:ext cx="4968552" cy="315035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0" descr="сова с указко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17032"/>
            <a:ext cx="2335834" cy="29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1043608" y="620688"/>
            <a:ext cx="756084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Информационные проекты</a:t>
            </a:r>
            <a:r>
              <a:rPr lang="ru-RU" sz="2000" dirty="0" smtClean="0"/>
              <a:t>  направлены на сбор информации  о  каком-либо объекте, явлении, на ознакомление участников проекта с этой информацией,  ее  анализ и обобщение фактов (статья в СМИ, информация в сети Интернет). Такие проекты часто интегрируются в исследовательские проекты и становятся их органичной частью.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7" name="Picture 1" descr="C:\Users\Дамир\Desktop\фото\super0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780928"/>
            <a:ext cx="5040560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 flipV="1">
            <a:off x="611560" y="6858000"/>
            <a:ext cx="7032253" cy="45719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620688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Выполняя исследования в группах, дети и сильные, и слабые имеют возможность развить лидерские качества. Участие в исследовательской деятельности повышает уверенность в себе, что позволяет успешнее учиться. Сколько радости испытывает ученик, когда он находится в поиске вместе с учителем. Что может быть интереснее для учителя, чем следить за работой мысли ребят, иногда направлять их по пути познания, а иногда и просто не мешать суметь вовремя отойти в сторону дать детям насладиться радостью своего открытия.</a:t>
            </a:r>
            <a:endParaRPr lang="ru-RU" sz="2000" dirty="0"/>
          </a:p>
        </p:txBody>
      </p:sp>
      <p:pic>
        <p:nvPicPr>
          <p:cNvPr id="3073" name="Picture 1" descr="C:\Users\Дамир\Desktop\фото\SANY5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4464496" cy="3168352"/>
          </a:xfrm>
          <a:prstGeom prst="rect">
            <a:avLst/>
          </a:prstGeom>
          <a:noFill/>
        </p:spPr>
      </p:pic>
      <p:pic>
        <p:nvPicPr>
          <p:cNvPr id="3074" name="Picture 2" descr="C:\Users\Дамир\Desktop\Мама ШКОЛА\мама\фото рамиль\Фото-01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429000"/>
            <a:ext cx="3960439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Дамир\Desktop\фото\IMG_20150320_141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4499992" cy="2736304"/>
          </a:xfrm>
          <a:prstGeom prst="rect">
            <a:avLst/>
          </a:prstGeom>
          <a:noFill/>
        </p:spPr>
      </p:pic>
      <p:pic>
        <p:nvPicPr>
          <p:cNvPr id="27651" name="Picture 3" descr="C:\Users\Дамир\Desktop\фото\SANY5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2656"/>
            <a:ext cx="4644008" cy="2736304"/>
          </a:xfrm>
          <a:prstGeom prst="rect">
            <a:avLst/>
          </a:prstGeom>
          <a:noFill/>
        </p:spPr>
      </p:pic>
      <p:pic>
        <p:nvPicPr>
          <p:cNvPr id="27652" name="Picture 4" descr="C:\Users\Дамир\Desktop\фото\Фото-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068960"/>
            <a:ext cx="4644008" cy="3600400"/>
          </a:xfrm>
          <a:prstGeom prst="rect">
            <a:avLst/>
          </a:prstGeom>
          <a:noFill/>
        </p:spPr>
      </p:pic>
      <p:pic>
        <p:nvPicPr>
          <p:cNvPr id="27653" name="Picture 5" descr="C:\Users\Дамир\Desktop\фото\SANY57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68960"/>
            <a:ext cx="4541337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71480"/>
            <a:ext cx="9144000" cy="3001536"/>
          </a:xfrm>
        </p:spPr>
        <p:txBody>
          <a:bodyPr/>
          <a:lstStyle/>
          <a:p>
            <a:pPr algn="ctr">
              <a:buNone/>
            </a:pPr>
            <a:r>
              <a:rPr lang="ru-RU" sz="6000" dirty="0" smtClean="0"/>
              <a:t>1</a:t>
            </a:r>
            <a:r>
              <a:rPr lang="ru-RU" sz="6000" b="1" dirty="0" smtClean="0"/>
              <a:t>. </a:t>
            </a:r>
            <a:r>
              <a:rPr lang="ru-RU" sz="3600" b="1" dirty="0" smtClean="0"/>
              <a:t>Одной из приоритетных задач современной школы</a:t>
            </a:r>
            <a:r>
              <a:rPr lang="ru-RU" sz="3600" dirty="0" smtClean="0"/>
              <a:t> является создание необходимых и полноценных условий для личностного развития каждого ребёнка, формирование активной позиции учащихся в учебном процессе.</a:t>
            </a:r>
          </a:p>
          <a:p>
            <a:pPr algn="ctr"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026" name="Picture 2" descr="C:\Users\Дамир\Desktop\фото\Фото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293096"/>
            <a:ext cx="4320480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57950" y="3786190"/>
            <a:ext cx="1500198" cy="1652764"/>
          </a:xfrm>
        </p:spPr>
        <p:txBody>
          <a:bodyPr/>
          <a:lstStyle/>
          <a:p>
            <a:r>
              <a:rPr lang="ru-RU" sz="15000" b="1" dirty="0" smtClean="0">
                <a:solidFill>
                  <a:srgbClr val="FF0000"/>
                </a:solidFill>
              </a:rPr>
              <a:t>5</a:t>
            </a:r>
            <a:endParaRPr lang="ru-RU" sz="15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928794" y="714356"/>
            <a:ext cx="6715172" cy="2928958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2</a:t>
            </a:r>
            <a:r>
              <a:rPr lang="ru-RU" sz="3600" b="1" dirty="0" smtClean="0"/>
              <a:t>. Именно образование в начальной школе является базой, фундаментом, всего последующего обучения. И именно в начальной школе закладываются основы исследовательской деятельности.</a:t>
            </a:r>
            <a:endParaRPr lang="ru-RU" sz="36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8" name="Рисунок 10" descr="сова с указко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2054002" cy="260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3368676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494603"/>
            <a:ext cx="795637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Дети младшего школьного возраста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как отмечают многие учёные,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уже по природе своей исследователи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Их влечёт жажда новых впечатлений, любознательность, желание экспериментировать, самостоятельно искать истину.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Опыт исследовательской, творческой деятельности приобретается детьми в процессе проектной деятельности.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Дамир\Desktop\фото\Фото-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789040"/>
            <a:ext cx="4680520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3791344"/>
          </a:xfrm>
        </p:spPr>
        <p:txBody>
          <a:bodyPr/>
          <a:lstStyle/>
          <a:p>
            <a:r>
              <a:rPr lang="ru-RU" sz="2400" b="1" i="1" u="sng" dirty="0" smtClean="0"/>
              <a:t>3.Что такое проектная деятельность?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b="1" dirty="0" smtClean="0"/>
              <a:t>Проектная деятельность – это метод, который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- </a:t>
            </a:r>
            <a:r>
              <a:rPr lang="ru-RU" sz="2400" dirty="0" smtClean="0"/>
              <a:t> раскрепощает ребёнка,</a:t>
            </a:r>
            <a:br>
              <a:rPr lang="ru-RU" sz="2400" dirty="0" smtClean="0"/>
            </a:br>
            <a:r>
              <a:rPr lang="ru-RU" sz="2400" dirty="0" smtClean="0"/>
              <a:t>-  повышает уровень его познавательной активности, учебной мотивации, </a:t>
            </a:r>
            <a:br>
              <a:rPr lang="ru-RU" sz="2400" dirty="0" smtClean="0"/>
            </a:br>
            <a:r>
              <a:rPr lang="ru-RU" sz="2400" dirty="0" smtClean="0"/>
              <a:t>- способствует эмоциональной уравновешенности и уверенности в своих силах.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b="1" u="sng" dirty="0" smtClean="0"/>
              <a:t>В процессе проектной деятельности дети работают над созданием проекта.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10" descr="сова с указко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929066"/>
            <a:ext cx="2092937" cy="246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 descr="C:\Users\Дамир\Desktop\фото\IMG_20150320_141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1" y="3717032"/>
            <a:ext cx="5751729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14340"/>
          </a:xfrm>
        </p:spPr>
        <p:txBody>
          <a:bodyPr/>
          <a:lstStyle/>
          <a:p>
            <a:r>
              <a:rPr lang="ru-RU" sz="2800" b="1" i="1" u="sng" dirty="0" smtClean="0"/>
              <a:t>4.Что такое проект?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Любой проект имеет практически одинаковую структуру.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Проект – это «пять П»: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- проблема;</a:t>
            </a:r>
            <a:br>
              <a:rPr lang="ru-RU" sz="2800" dirty="0" smtClean="0"/>
            </a:br>
            <a:r>
              <a:rPr lang="ru-RU" sz="2800" dirty="0" smtClean="0"/>
              <a:t>- проектирование (планирование);</a:t>
            </a:r>
            <a:br>
              <a:rPr lang="ru-RU" sz="2800" dirty="0" smtClean="0"/>
            </a:br>
            <a:r>
              <a:rPr lang="ru-RU" sz="2800" dirty="0" smtClean="0"/>
              <a:t>- поиск информации;</a:t>
            </a:r>
            <a:br>
              <a:rPr lang="ru-RU" sz="2800" dirty="0" smtClean="0"/>
            </a:br>
            <a:r>
              <a:rPr lang="ru-RU" sz="2800" dirty="0" smtClean="0"/>
              <a:t>- продукт:</a:t>
            </a:r>
            <a:br>
              <a:rPr lang="ru-RU" sz="2800" dirty="0" smtClean="0"/>
            </a:br>
            <a:r>
              <a:rPr lang="ru-RU" sz="2800" dirty="0" smtClean="0"/>
              <a:t>- презентация.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10" descr="сова с указко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929066"/>
            <a:ext cx="2092937" cy="246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 descr="C:\Users\Дамир\Desktop\фото\IMG_20150320_1415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933056"/>
            <a:ext cx="4608512" cy="2710219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976664"/>
          </a:xfrm>
        </p:spPr>
        <p:txBody>
          <a:bodyPr/>
          <a:lstStyle/>
          <a:p>
            <a:r>
              <a:rPr lang="ru-RU" sz="2200" b="1" dirty="0" smtClean="0"/>
              <a:t>1. Необходимо наличие социально значимой для ребёнка проблемы.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2. Выполнение проекта начинается с планирования действий по разрешению проблемы.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3. Каждый проект обязательно требует исследовательской работы учащихся. Таким образом, отличительная черта проектной деятельности – поиск информации.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4. Результатом работы над проектом, является продукт.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5. Подготовленный продукт должен быть представлен общественности.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u="sng" dirty="0" smtClean="0"/>
              <a:t>Таким образом, проект требует на завершающем этапе презентации своего продукта.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pic>
        <p:nvPicPr>
          <p:cNvPr id="3" name="Рисунок 10" descr="сова с указко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517232"/>
            <a:ext cx="2092937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582292"/>
          </a:xfrm>
        </p:spPr>
        <p:txBody>
          <a:bodyPr/>
          <a:lstStyle/>
          <a:p>
            <a:r>
              <a:rPr lang="ru-RU" sz="3600" dirty="0" smtClean="0"/>
              <a:t>В начальной школе к выполнению проектов привлекают родителей. Важно со стороны родителей помощь советом, информацией, проявление заинтересованности.</a:t>
            </a:r>
            <a:br>
              <a:rPr lang="ru-RU" sz="3600" dirty="0" smtClean="0"/>
            </a:br>
            <a:r>
              <a:rPr lang="ru-RU" sz="3600" dirty="0" smtClean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pic>
        <p:nvPicPr>
          <p:cNvPr id="3" name="Рисунок 10" descr="сова с указко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2092937" cy="246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 descr="C:\Users\Дамир\Desktop\фото\1400400664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852936"/>
            <a:ext cx="6120680" cy="379769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872208"/>
          </a:xfrm>
        </p:spPr>
        <p:txBody>
          <a:bodyPr/>
          <a:lstStyle/>
          <a:p>
            <a:pPr algn="l"/>
            <a:r>
              <a:rPr lang="ru-RU" sz="4800" b="1" dirty="0" smtClean="0"/>
              <a:t>            Виды проектов: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pic>
        <p:nvPicPr>
          <p:cNvPr id="3" name="Рисунок 10" descr="сова с указко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929066"/>
            <a:ext cx="2092937" cy="246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1028342"/>
            <a:ext cx="87129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Исследовательские проекты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имеют четкую  продуманную структуру,  которая практически совпадает со структурой  реального научного исследования: актуальность темы;  проблема, предмет и объект исследования;  цель, гипотеза  и вытекающие из них задачи исследования;  методы исследования:  наблюдение, опыты,  эксперименты;  обсуждение результатов,  выводы и рекомендации.  Исследовательские проекты  -  одна из наиболее  распространенных форм  данного вида деятельности. Это  практические  и  лабораторные работы, доклады,  выступления,  дневники наблюдения  и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Дамир\Desktop\фото\up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284984"/>
            <a:ext cx="3671589" cy="329031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точ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клеточка</Template>
  <TotalTime>432</TotalTime>
  <Words>435</Words>
  <Application>Microsoft Office PowerPoint</Application>
  <PresentationFormat>Экран (4:3)</PresentationFormat>
  <Paragraphs>22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клеточка</vt:lpstr>
      <vt:lpstr>«Проектная и исследовательская деятельность в начальной школе»</vt:lpstr>
      <vt:lpstr>Слайд 2</vt:lpstr>
      <vt:lpstr>5</vt:lpstr>
      <vt:lpstr> </vt:lpstr>
      <vt:lpstr>3.Что такое проектная деятельность?  Проектная деятельность – это метод, который -  раскрепощает ребёнка, -  повышает уровень его познавательной активности, учебной мотивации,  - способствует эмоциональной уравновешенности и уверенности в своих силах.   В процессе проектной деятельности дети работают над созданием проекта.  </vt:lpstr>
      <vt:lpstr>4.Что такое проект? Любой проект имеет практически одинаковую структуру. Проект – это «пять П»: - проблема; - проектирование (планирование); - поиск информации; - продукт: - презентация.  </vt:lpstr>
      <vt:lpstr>1. Необходимо наличие социально значимой для ребёнка проблемы.   2. Выполнение проекта начинается с планирования действий по разрешению проблемы.   3. Каждый проект обязательно требует исследовательской работы учащихся. Таким образом, отличительная черта проектной деятельности – поиск информации.   4. Результатом работы над проектом, является продукт.   5. Подготовленный продукт должен быть представлен общественности. Таким образом, проект требует на завершающем этапе презентации своего продукта.  </vt:lpstr>
      <vt:lpstr>В начальной школе к выполнению проектов привлекают родителей. Важно со стороны родителей помощь советом, информацией, проявление заинтересованности.      </vt:lpstr>
      <vt:lpstr>            Виды проектов:   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Свойства сложения</dc:title>
  <dc:creator>Admin</dc:creator>
  <dc:description>З.В. Александрова  http://aida.ucoz.ru</dc:description>
  <cp:lastModifiedBy>Дамир</cp:lastModifiedBy>
  <cp:revision>50</cp:revision>
  <dcterms:created xsi:type="dcterms:W3CDTF">2010-10-02T15:30:15Z</dcterms:created>
  <dcterms:modified xsi:type="dcterms:W3CDTF">2015-03-22T10:04:16Z</dcterms:modified>
</cp:coreProperties>
</file>