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9" r:id="rId3"/>
    <p:sldId id="261" r:id="rId4"/>
    <p:sldId id="263" r:id="rId5"/>
    <p:sldId id="265" r:id="rId6"/>
    <p:sldId id="267" r:id="rId7"/>
    <p:sldId id="269" r:id="rId8"/>
    <p:sldId id="271" r:id="rId9"/>
    <p:sldId id="273" r:id="rId10"/>
    <p:sldId id="275" r:id="rId11"/>
    <p:sldId id="276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3A957-3D88-43AB-9B21-CD77F26E65CE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D8CB1-6A61-44F6-9F09-8106331B54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8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998B21-2249-4E06-9BCC-C3992BC12894}" type="slidenum">
              <a:rPr lang="ru-RU"/>
              <a:pPr/>
              <a:t>22</a:t>
            </a:fld>
            <a:endParaRPr lang="ru-RU"/>
          </a:p>
        </p:txBody>
      </p:sp>
      <p:sp>
        <p:nvSpPr>
          <p:cNvPr id="7170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/>
        <p:txBody>
          <a:bodyPr lIns="92080" tIns="46040" rIns="92080" bIns="46040"/>
          <a:lstStyle/>
          <a:p>
            <a:endParaRPr lang="ru-RU" b="1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6400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33400" y="1611313"/>
            <a:ext cx="8191500" cy="4713287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605A4-BC4B-405C-89A2-2C8009608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C242287-4FC7-4FEE-8C32-082EBCAF8E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CE250-AA3E-4B1A-9FC4-658C694AE2D2}" type="datetimeFigureOut">
              <a:rPr lang="ru-RU" smtClean="0"/>
              <a:pPr/>
              <a:t>08.01.2021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87DCF-BB24-4BFC-85BC-A7CD55728D4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500938" cy="1096963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000" dirty="0" smtClean="0"/>
              <a:t>СИСТЕМЫ → СИСТЕМНЫЙ ПОДХОД →ДЕЯТЕЛЬНОСТЬ =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= системно – </a:t>
            </a:r>
            <a:r>
              <a:rPr lang="ru-RU" sz="2000" dirty="0" err="1" smtClean="0"/>
              <a:t>деятельностный</a:t>
            </a:r>
            <a:r>
              <a:rPr lang="ru-RU" sz="2000" dirty="0" smtClean="0"/>
              <a:t> подход СДП</a:t>
            </a:r>
            <a:endParaRPr lang="en-US" sz="2000" dirty="0"/>
          </a:p>
        </p:txBody>
      </p:sp>
      <p:sp>
        <p:nvSpPr>
          <p:cNvPr id="4100" name="AutoShape 3"/>
          <p:cNvSpPr>
            <a:spLocks noChangeArrowheads="1"/>
          </p:cNvSpPr>
          <p:nvPr/>
        </p:nvSpPr>
        <p:spPr bwMode="auto">
          <a:xfrm>
            <a:off x="5715000" y="3714750"/>
            <a:ext cx="2276475" cy="299561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1071563" y="3714750"/>
            <a:ext cx="2357437" cy="2995613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43016" name="Freeform 8"/>
          <p:cNvSpPr>
            <a:spLocks/>
          </p:cNvSpPr>
          <p:nvPr/>
        </p:nvSpPr>
        <p:spPr bwMode="gray">
          <a:xfrm>
            <a:off x="3222625" y="34083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03" name="AutoShape 9"/>
          <p:cNvSpPr>
            <a:spLocks noChangeAspect="1" noChangeArrowheads="1" noTextEdit="1"/>
          </p:cNvSpPr>
          <p:nvPr/>
        </p:nvSpPr>
        <p:spPr bwMode="gray">
          <a:xfrm flipH="1">
            <a:off x="4868863" y="34051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18" name="Freeform 10"/>
          <p:cNvSpPr>
            <a:spLocks/>
          </p:cNvSpPr>
          <p:nvPr/>
        </p:nvSpPr>
        <p:spPr bwMode="gray">
          <a:xfrm flipH="1">
            <a:off x="4875213" y="34083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857375" y="1071563"/>
            <a:ext cx="5357813" cy="2786062"/>
            <a:chOff x="1997" y="1314"/>
            <a:chExt cx="1889" cy="1009"/>
          </a:xfrm>
        </p:grpSpPr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43021" name="Oval 13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022" name="Oval 14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43023" name="Oval 15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024" name="Oval 16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025" name="Oval 17"/>
            <p:cNvSpPr>
              <a:spLocks noChangeArrowheads="1"/>
            </p:cNvSpPr>
            <p:nvPr/>
          </p:nvSpPr>
          <p:spPr bwMode="gray">
            <a:xfrm>
              <a:off x="2125" y="1392"/>
              <a:ext cx="1570" cy="70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026" name="Oval 18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2286000" y="1643063"/>
            <a:ext cx="4572000" cy="8620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ИННОВАЦИЯ – </a:t>
            </a:r>
          </a:p>
          <a:p>
            <a:pPr algn="ctr">
              <a:defRPr/>
            </a:pPr>
            <a:r>
              <a:rPr lang="ru-RU" sz="1600" dirty="0">
                <a:latin typeface="Monotype Corsiva" pitchFamily="66" charset="0"/>
              </a:rPr>
              <a:t>нововведение, которое вносит новые элементы в среду внедрения и вызывает обновление в системы.</a:t>
            </a: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357313" y="3857625"/>
            <a:ext cx="1719262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latin typeface="Monotype Corsiva" pitchFamily="66" charset="0"/>
              </a:rPr>
              <a:t>Среди зарубежных ученых – </a:t>
            </a:r>
          </a:p>
          <a:p>
            <a:pPr algn="ctr"/>
            <a:endParaRPr lang="ru-RU" sz="1400">
              <a:latin typeface="Monotype Corsiva" pitchFamily="66" charset="0"/>
            </a:endParaRPr>
          </a:p>
          <a:p>
            <a:pPr algn="ctr"/>
            <a:r>
              <a:rPr lang="ru-RU">
                <a:latin typeface="Monotype Corsiva" pitchFamily="66" charset="0"/>
              </a:rPr>
              <a:t>Э.Колли, </a:t>
            </a:r>
          </a:p>
          <a:p>
            <a:pPr algn="ctr"/>
            <a:r>
              <a:rPr lang="ru-RU">
                <a:latin typeface="Monotype Corsiva" pitchFamily="66" charset="0"/>
              </a:rPr>
              <a:t>А.Комбс, </a:t>
            </a:r>
          </a:p>
          <a:p>
            <a:pPr algn="ctr"/>
            <a:r>
              <a:rPr lang="ru-RU">
                <a:latin typeface="Monotype Corsiva" pitchFamily="66" charset="0"/>
              </a:rPr>
              <a:t>А.Маслоу</a:t>
            </a:r>
          </a:p>
          <a:p>
            <a:pPr algn="ctr"/>
            <a:r>
              <a:rPr lang="ru-RU">
                <a:latin typeface="Monotype Corsiva" pitchFamily="66" charset="0"/>
              </a:rPr>
              <a:t>и др.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572125" y="3929063"/>
            <a:ext cx="22860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>
                <a:latin typeface="Monotype Corsiva" pitchFamily="66" charset="0"/>
              </a:rPr>
              <a:t>Среди отечественных известные еще с 20-х годов русские ученые</a:t>
            </a:r>
          </a:p>
          <a:p>
            <a:pPr algn="ctr"/>
            <a:endParaRPr lang="ru-RU" sz="1400">
              <a:latin typeface="Monotype Corsiva" pitchFamily="66" charset="0"/>
            </a:endParaRPr>
          </a:p>
          <a:p>
            <a:pPr algn="ctr"/>
            <a:r>
              <a:rPr lang="ru-RU" sz="1400">
                <a:latin typeface="Monotype Corsiva" pitchFamily="66" charset="0"/>
              </a:rPr>
              <a:t> </a:t>
            </a:r>
            <a:r>
              <a:rPr lang="ru-RU">
                <a:latin typeface="Monotype Corsiva" pitchFamily="66" charset="0"/>
              </a:rPr>
              <a:t>Л.С.Выготский, Д.Б.Эльконин, В.В.Давыдов, Л.В.Занков </a:t>
            </a:r>
          </a:p>
          <a:p>
            <a:pPr algn="ctr"/>
            <a:r>
              <a:rPr lang="ru-RU">
                <a:latin typeface="Monotype Corsiva" pitchFamily="66" charset="0"/>
              </a:rPr>
              <a:t>и др. 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500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nimBg="1"/>
      <p:bldP spid="43010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42875"/>
            <a:ext cx="6719887" cy="9540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400" dirty="0" smtClean="0">
                <a:latin typeface="Monotype Corsiva" pitchFamily="66" charset="0"/>
              </a:rPr>
              <a:t>Сравнительная таблица </a:t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«Критерии анализа уроков РО и ТО»</a:t>
            </a:r>
            <a:endParaRPr lang="en-US" sz="2400" dirty="0">
              <a:latin typeface="Monotype Corsiva" pitchFamily="66" charset="0"/>
            </a:endParaRPr>
          </a:p>
        </p:txBody>
      </p:sp>
      <p:graphicFrame>
        <p:nvGraphicFramePr>
          <p:cNvPr id="56397" name="Group 77"/>
          <p:cNvGraphicFramePr>
            <a:graphicFrameLocks noGrp="1"/>
          </p:cNvGraphicFramePr>
          <p:nvPr>
            <p:ph idx="1"/>
          </p:nvPr>
        </p:nvGraphicFramePr>
        <p:xfrm>
          <a:off x="142875" y="1905000"/>
          <a:ext cx="8858312" cy="4454525"/>
        </p:xfrm>
        <a:graphic>
          <a:graphicData uri="http://schemas.openxmlformats.org/drawingml/2006/table">
            <a:tbl>
              <a:tblPr/>
              <a:tblGrid>
                <a:gridCol w="4432234"/>
                <a:gridCol w="4426078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ФГОС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6. На уроке задаются задачи и четкие критерии самоконтроля и самооценки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Контроль и оценку осуществляет сам учитель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7. Учитель добивается осмысления учебного материала всеми учащимися, используя для этого специальные приемы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Учитель не использует специальных приемов осмысления учебного материала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8. Учитель стремится оценивать реальное продвижение каждого ученика, поощряет и поддерживает минимальные успехи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В оценке знаний ученика ориентируется только на общие критерии, не учитывая минимальных индивидуальных продвижений, не поощряя их.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9. Учитель специально планирует коммуникативные задачи урока.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Коммуникативные ситуации специально не планируются, возникают и реализуются стихийно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42875"/>
            <a:ext cx="6719887" cy="9540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400" dirty="0" smtClean="0">
                <a:latin typeface="Monotype Corsiva" pitchFamily="66" charset="0"/>
              </a:rPr>
              <a:t>Сравнительная таблица </a:t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«Критерии анализа уроков РО и ТО»</a:t>
            </a:r>
            <a:endParaRPr lang="en-US" sz="2400" dirty="0">
              <a:latin typeface="Monotype Corsiva" pitchFamily="66" charset="0"/>
            </a:endParaRPr>
          </a:p>
        </p:txBody>
      </p:sp>
      <p:graphicFrame>
        <p:nvGraphicFramePr>
          <p:cNvPr id="56397" name="Group 77"/>
          <p:cNvGraphicFramePr>
            <a:graphicFrameLocks noGrp="1"/>
          </p:cNvGraphicFramePr>
          <p:nvPr>
            <p:ph idx="1"/>
          </p:nvPr>
        </p:nvGraphicFramePr>
        <p:xfrm>
          <a:off x="142875" y="1905000"/>
          <a:ext cx="8858312" cy="4085908"/>
        </p:xfrm>
        <a:graphic>
          <a:graphicData uri="http://schemas.openxmlformats.org/drawingml/2006/table">
            <a:tbl>
              <a:tblPr/>
              <a:tblGrid>
                <a:gridCol w="4432234"/>
                <a:gridCol w="4426078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ФГОС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10. Учитель принимает, поощряет, выражаемую учеником, собственную позицию, иное мнение, обучает корректным формам их выражения.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Учитель не склонен принимать другое решение, не поддерживает стремление учеников к спору, дискуссии.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11. Стиль, тон отношений, задаваемый на уроке, создают атмосферу сотрудничества, сотворчества, психологического комфорта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Система отношений, атмосфера урока подавляют возможности совместной продуктивной деятельности.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12. На уроке осуществляется глубокое личностное воздействие 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Личностное воздействие не реализуется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7" name="Rectangle 5"/>
          <p:cNvSpPr>
            <a:spLocks noChangeArrowheads="1"/>
          </p:cNvSpPr>
          <p:nvPr/>
        </p:nvSpPr>
        <p:spPr bwMode="auto">
          <a:xfrm>
            <a:off x="7545388" y="1943100"/>
            <a:ext cx="1281112" cy="90011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600">
                <a:latin typeface="Arial" charset="0"/>
              </a:rPr>
              <a:t>Контроль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11188" y="1960563"/>
            <a:ext cx="1657350" cy="900112"/>
            <a:chOff x="340" y="1706"/>
            <a:chExt cx="1044" cy="567"/>
          </a:xfrm>
        </p:grpSpPr>
        <p:sp>
          <p:nvSpPr>
            <p:cNvPr id="719879" name="Rectangle 7"/>
            <p:cNvSpPr>
              <a:spLocks noChangeArrowheads="1"/>
            </p:cNvSpPr>
            <p:nvPr/>
          </p:nvSpPr>
          <p:spPr bwMode="auto">
            <a:xfrm>
              <a:off x="340" y="1706"/>
              <a:ext cx="855" cy="5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ru-RU" sz="1600">
                  <a:latin typeface="Arial" charset="0"/>
                </a:rPr>
                <a:t>Сообщение </a:t>
              </a:r>
              <a:br>
                <a:rPr lang="ru-RU" sz="1600">
                  <a:latin typeface="Arial" charset="0"/>
                </a:rPr>
              </a:br>
              <a:r>
                <a:rPr lang="ru-RU" sz="1600">
                  <a:latin typeface="Arial" charset="0"/>
                </a:rPr>
                <a:t>темы </a:t>
              </a:r>
              <a:br>
                <a:rPr lang="ru-RU" sz="1600">
                  <a:latin typeface="Arial" charset="0"/>
                </a:rPr>
              </a:br>
              <a:r>
                <a:rPr lang="ru-RU" sz="1600">
                  <a:latin typeface="Arial" charset="0"/>
                </a:rPr>
                <a:t>и цели</a:t>
              </a:r>
            </a:p>
          </p:txBody>
        </p:sp>
        <p:sp>
          <p:nvSpPr>
            <p:cNvPr id="719880" name="Line 8"/>
            <p:cNvSpPr>
              <a:spLocks noChangeShapeType="1"/>
            </p:cNvSpPr>
            <p:nvPr/>
          </p:nvSpPr>
          <p:spPr bwMode="auto">
            <a:xfrm>
              <a:off x="1195" y="2008"/>
              <a:ext cx="1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268538" y="1943100"/>
            <a:ext cx="1809750" cy="900113"/>
            <a:chOff x="1384" y="1706"/>
            <a:chExt cx="1140" cy="567"/>
          </a:xfrm>
        </p:grpSpPr>
        <p:sp>
          <p:nvSpPr>
            <p:cNvPr id="719882" name="Rectangle 10"/>
            <p:cNvSpPr>
              <a:spLocks noChangeArrowheads="1"/>
            </p:cNvSpPr>
            <p:nvPr/>
          </p:nvSpPr>
          <p:spPr bwMode="auto">
            <a:xfrm>
              <a:off x="1384" y="1706"/>
              <a:ext cx="950" cy="5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ru-RU" sz="1600">
                  <a:latin typeface="Arial" charset="0"/>
                </a:rPr>
                <a:t>Актуализация знаний</a:t>
              </a:r>
            </a:p>
          </p:txBody>
        </p:sp>
        <p:sp>
          <p:nvSpPr>
            <p:cNvPr id="719883" name="Line 11"/>
            <p:cNvSpPr>
              <a:spLocks noChangeShapeType="1"/>
            </p:cNvSpPr>
            <p:nvPr/>
          </p:nvSpPr>
          <p:spPr bwMode="auto">
            <a:xfrm>
              <a:off x="2334" y="2008"/>
              <a:ext cx="1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078288" y="1943100"/>
            <a:ext cx="1733550" cy="900113"/>
            <a:chOff x="2524" y="1706"/>
            <a:chExt cx="1092" cy="567"/>
          </a:xfrm>
        </p:grpSpPr>
        <p:sp>
          <p:nvSpPr>
            <p:cNvPr id="719885" name="Rectangle 13"/>
            <p:cNvSpPr>
              <a:spLocks noChangeArrowheads="1"/>
            </p:cNvSpPr>
            <p:nvPr/>
          </p:nvSpPr>
          <p:spPr bwMode="auto">
            <a:xfrm>
              <a:off x="2524" y="1706"/>
              <a:ext cx="902" cy="5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ru-RU" sz="1600">
                  <a:latin typeface="Arial" charset="0"/>
                </a:rPr>
                <a:t>Проблемное объяснение</a:t>
              </a:r>
            </a:p>
          </p:txBody>
        </p:sp>
        <p:sp>
          <p:nvSpPr>
            <p:cNvPr id="719886" name="Line 14"/>
            <p:cNvSpPr>
              <a:spLocks noChangeShapeType="1"/>
            </p:cNvSpPr>
            <p:nvPr/>
          </p:nvSpPr>
          <p:spPr bwMode="auto">
            <a:xfrm>
              <a:off x="3426" y="2008"/>
              <a:ext cx="1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5811838" y="1943100"/>
            <a:ext cx="1733550" cy="900113"/>
            <a:chOff x="3616" y="1706"/>
            <a:chExt cx="1092" cy="567"/>
          </a:xfrm>
        </p:grpSpPr>
        <p:sp>
          <p:nvSpPr>
            <p:cNvPr id="719888" name="Rectangle 16"/>
            <p:cNvSpPr>
              <a:spLocks noChangeArrowheads="1"/>
            </p:cNvSpPr>
            <p:nvPr/>
          </p:nvSpPr>
          <p:spPr bwMode="auto">
            <a:xfrm>
              <a:off x="3616" y="1706"/>
              <a:ext cx="902" cy="56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algn="ctr"/>
              <a:r>
                <a:rPr lang="ru-RU" sz="1600">
                  <a:latin typeface="Arial" charset="0"/>
                </a:rPr>
                <a:t>Закрепление</a:t>
              </a:r>
            </a:p>
          </p:txBody>
        </p:sp>
        <p:sp>
          <p:nvSpPr>
            <p:cNvPr id="719889" name="Line 17"/>
            <p:cNvSpPr>
              <a:spLocks noChangeShapeType="1"/>
            </p:cNvSpPr>
            <p:nvPr/>
          </p:nvSpPr>
          <p:spPr bwMode="auto">
            <a:xfrm>
              <a:off x="4518" y="2008"/>
              <a:ext cx="1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9890" name="Rectangle 18"/>
          <p:cNvSpPr>
            <a:spLocks noChangeArrowheads="1"/>
          </p:cNvSpPr>
          <p:nvPr/>
        </p:nvSpPr>
        <p:spPr bwMode="auto">
          <a:xfrm>
            <a:off x="7524750" y="1924050"/>
            <a:ext cx="1300163" cy="933450"/>
          </a:xfrm>
          <a:prstGeom prst="rect">
            <a:avLst/>
          </a:prstGeom>
          <a:solidFill>
            <a:srgbClr val="FF8A3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1600">
                <a:latin typeface="Arial" charset="0"/>
              </a:rPr>
              <a:t>Контроль</a:t>
            </a: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8393113" y="2498725"/>
            <a:ext cx="617537" cy="858838"/>
            <a:chOff x="4921" y="2523"/>
            <a:chExt cx="516" cy="594"/>
          </a:xfrm>
        </p:grpSpPr>
        <p:sp>
          <p:nvSpPr>
            <p:cNvPr id="719893" name="AutoShape 21"/>
            <p:cNvSpPr>
              <a:spLocks noChangeAspect="1" noChangeArrowheads="1" noTextEdit="1"/>
            </p:cNvSpPr>
            <p:nvPr/>
          </p:nvSpPr>
          <p:spPr bwMode="auto">
            <a:xfrm>
              <a:off x="4921" y="2523"/>
              <a:ext cx="516" cy="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4" name="Freeform 22"/>
            <p:cNvSpPr>
              <a:spLocks/>
            </p:cNvSpPr>
            <p:nvPr/>
          </p:nvSpPr>
          <p:spPr bwMode="auto">
            <a:xfrm>
              <a:off x="4921" y="2582"/>
              <a:ext cx="516" cy="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4" y="832"/>
                </a:cxn>
                <a:cxn ang="0">
                  <a:pos x="911" y="691"/>
                </a:cxn>
                <a:cxn ang="0">
                  <a:pos x="1032" y="8"/>
                </a:cxn>
                <a:cxn ang="0">
                  <a:pos x="0" y="0"/>
                </a:cxn>
              </a:cxnLst>
              <a:rect l="0" t="0" r="r" b="b"/>
              <a:pathLst>
                <a:path w="1032" h="832">
                  <a:moveTo>
                    <a:pt x="0" y="0"/>
                  </a:moveTo>
                  <a:lnTo>
                    <a:pt x="184" y="832"/>
                  </a:lnTo>
                  <a:lnTo>
                    <a:pt x="911" y="691"/>
                  </a:lnTo>
                  <a:lnTo>
                    <a:pt x="1032" y="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8A3B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5" name="Freeform 23"/>
            <p:cNvSpPr>
              <a:spLocks/>
            </p:cNvSpPr>
            <p:nvPr/>
          </p:nvSpPr>
          <p:spPr bwMode="auto">
            <a:xfrm>
              <a:off x="4982" y="2523"/>
              <a:ext cx="397" cy="592"/>
            </a:xfrm>
            <a:custGeom>
              <a:avLst/>
              <a:gdLst/>
              <a:ahLst/>
              <a:cxnLst>
                <a:cxn ang="0">
                  <a:pos x="513" y="584"/>
                </a:cxn>
                <a:cxn ang="0">
                  <a:pos x="559" y="556"/>
                </a:cxn>
                <a:cxn ang="0">
                  <a:pos x="622" y="523"/>
                </a:cxn>
                <a:cxn ang="0">
                  <a:pos x="685" y="478"/>
                </a:cxn>
                <a:cxn ang="0">
                  <a:pos x="738" y="412"/>
                </a:cxn>
                <a:cxn ang="0">
                  <a:pos x="765" y="319"/>
                </a:cxn>
                <a:cxn ang="0">
                  <a:pos x="760" y="234"/>
                </a:cxn>
                <a:cxn ang="0">
                  <a:pos x="764" y="210"/>
                </a:cxn>
                <a:cxn ang="0">
                  <a:pos x="792" y="157"/>
                </a:cxn>
                <a:cxn ang="0">
                  <a:pos x="779" y="83"/>
                </a:cxn>
                <a:cxn ang="0">
                  <a:pos x="742" y="50"/>
                </a:cxn>
                <a:cxn ang="0">
                  <a:pos x="702" y="38"/>
                </a:cxn>
                <a:cxn ang="0">
                  <a:pos x="666" y="41"/>
                </a:cxn>
                <a:cxn ang="0">
                  <a:pos x="636" y="55"/>
                </a:cxn>
                <a:cxn ang="0">
                  <a:pos x="589" y="40"/>
                </a:cxn>
                <a:cxn ang="0">
                  <a:pos x="531" y="20"/>
                </a:cxn>
                <a:cxn ang="0">
                  <a:pos x="465" y="6"/>
                </a:cxn>
                <a:cxn ang="0">
                  <a:pos x="395" y="0"/>
                </a:cxn>
                <a:cxn ang="0">
                  <a:pos x="250" y="14"/>
                </a:cxn>
                <a:cxn ang="0">
                  <a:pos x="121" y="69"/>
                </a:cxn>
                <a:cxn ang="0">
                  <a:pos x="38" y="149"/>
                </a:cxn>
                <a:cxn ang="0">
                  <a:pos x="1" y="234"/>
                </a:cxn>
                <a:cxn ang="0">
                  <a:pos x="6" y="295"/>
                </a:cxn>
                <a:cxn ang="0">
                  <a:pos x="29" y="341"/>
                </a:cxn>
                <a:cxn ang="0">
                  <a:pos x="73" y="374"/>
                </a:cxn>
                <a:cxn ang="0">
                  <a:pos x="134" y="390"/>
                </a:cxn>
                <a:cxn ang="0">
                  <a:pos x="211" y="382"/>
                </a:cxn>
                <a:cxn ang="0">
                  <a:pos x="274" y="329"/>
                </a:cxn>
                <a:cxn ang="0">
                  <a:pos x="316" y="277"/>
                </a:cxn>
                <a:cxn ang="0">
                  <a:pos x="362" y="259"/>
                </a:cxn>
                <a:cxn ang="0">
                  <a:pos x="397" y="260"/>
                </a:cxn>
                <a:cxn ang="0">
                  <a:pos x="418" y="268"/>
                </a:cxn>
                <a:cxn ang="0">
                  <a:pos x="427" y="283"/>
                </a:cxn>
                <a:cxn ang="0">
                  <a:pos x="423" y="320"/>
                </a:cxn>
                <a:cxn ang="0">
                  <a:pos x="374" y="358"/>
                </a:cxn>
                <a:cxn ang="0">
                  <a:pos x="279" y="416"/>
                </a:cxn>
                <a:cxn ang="0">
                  <a:pos x="215" y="518"/>
                </a:cxn>
                <a:cxn ang="0">
                  <a:pos x="217" y="596"/>
                </a:cxn>
                <a:cxn ang="0">
                  <a:pos x="239" y="644"/>
                </a:cxn>
                <a:cxn ang="0">
                  <a:pos x="260" y="663"/>
                </a:cxn>
                <a:cxn ang="0">
                  <a:pos x="279" y="675"/>
                </a:cxn>
                <a:cxn ang="0">
                  <a:pos x="229" y="722"/>
                </a:cxn>
                <a:cxn ang="0">
                  <a:pos x="189" y="809"/>
                </a:cxn>
                <a:cxn ang="0">
                  <a:pos x="199" y="896"/>
                </a:cxn>
                <a:cxn ang="0">
                  <a:pos x="272" y="1183"/>
                </a:cxn>
                <a:cxn ang="0">
                  <a:pos x="297" y="1176"/>
                </a:cxn>
                <a:cxn ang="0">
                  <a:pos x="309" y="1147"/>
                </a:cxn>
                <a:cxn ang="0">
                  <a:pos x="177" y="1086"/>
                </a:cxn>
                <a:cxn ang="0">
                  <a:pos x="290" y="995"/>
                </a:cxn>
                <a:cxn ang="0">
                  <a:pos x="348" y="1010"/>
                </a:cxn>
                <a:cxn ang="0">
                  <a:pos x="406" y="1005"/>
                </a:cxn>
                <a:cxn ang="0">
                  <a:pos x="459" y="982"/>
                </a:cxn>
                <a:cxn ang="0">
                  <a:pos x="720" y="1091"/>
                </a:cxn>
                <a:cxn ang="0">
                  <a:pos x="735" y="1046"/>
                </a:cxn>
                <a:cxn ang="0">
                  <a:pos x="714" y="1029"/>
                </a:cxn>
                <a:cxn ang="0">
                  <a:pos x="689" y="1031"/>
                </a:cxn>
                <a:cxn ang="0">
                  <a:pos x="535" y="875"/>
                </a:cxn>
                <a:cxn ang="0">
                  <a:pos x="536" y="800"/>
                </a:cxn>
                <a:cxn ang="0">
                  <a:pos x="510" y="737"/>
                </a:cxn>
                <a:cxn ang="0">
                  <a:pos x="475" y="699"/>
                </a:cxn>
                <a:cxn ang="0">
                  <a:pos x="448" y="680"/>
                </a:cxn>
                <a:cxn ang="0">
                  <a:pos x="451" y="662"/>
                </a:cxn>
                <a:cxn ang="0">
                  <a:pos x="481" y="629"/>
                </a:cxn>
              </a:cxnLst>
              <a:rect l="0" t="0" r="r" b="b"/>
              <a:pathLst>
                <a:path w="795" h="1183">
                  <a:moveTo>
                    <a:pt x="494" y="606"/>
                  </a:moveTo>
                  <a:lnTo>
                    <a:pt x="498" y="599"/>
                  </a:lnTo>
                  <a:lnTo>
                    <a:pt x="505" y="591"/>
                  </a:lnTo>
                  <a:lnTo>
                    <a:pt x="513" y="584"/>
                  </a:lnTo>
                  <a:lnTo>
                    <a:pt x="524" y="577"/>
                  </a:lnTo>
                  <a:lnTo>
                    <a:pt x="535" y="570"/>
                  </a:lnTo>
                  <a:lnTo>
                    <a:pt x="547" y="563"/>
                  </a:lnTo>
                  <a:lnTo>
                    <a:pt x="559" y="556"/>
                  </a:lnTo>
                  <a:lnTo>
                    <a:pt x="573" y="549"/>
                  </a:lnTo>
                  <a:lnTo>
                    <a:pt x="589" y="541"/>
                  </a:lnTo>
                  <a:lnTo>
                    <a:pt x="606" y="532"/>
                  </a:lnTo>
                  <a:lnTo>
                    <a:pt x="622" y="523"/>
                  </a:lnTo>
                  <a:lnTo>
                    <a:pt x="638" y="513"/>
                  </a:lnTo>
                  <a:lnTo>
                    <a:pt x="654" y="502"/>
                  </a:lnTo>
                  <a:lnTo>
                    <a:pt x="670" y="490"/>
                  </a:lnTo>
                  <a:lnTo>
                    <a:pt x="685" y="478"/>
                  </a:lnTo>
                  <a:lnTo>
                    <a:pt x="700" y="463"/>
                  </a:lnTo>
                  <a:lnTo>
                    <a:pt x="714" y="448"/>
                  </a:lnTo>
                  <a:lnTo>
                    <a:pt x="727" y="431"/>
                  </a:lnTo>
                  <a:lnTo>
                    <a:pt x="738" y="412"/>
                  </a:lnTo>
                  <a:lnTo>
                    <a:pt x="747" y="391"/>
                  </a:lnTo>
                  <a:lnTo>
                    <a:pt x="755" y="370"/>
                  </a:lnTo>
                  <a:lnTo>
                    <a:pt x="761" y="345"/>
                  </a:lnTo>
                  <a:lnTo>
                    <a:pt x="765" y="319"/>
                  </a:lnTo>
                  <a:lnTo>
                    <a:pt x="766" y="290"/>
                  </a:lnTo>
                  <a:lnTo>
                    <a:pt x="765" y="272"/>
                  </a:lnTo>
                  <a:lnTo>
                    <a:pt x="764" y="252"/>
                  </a:lnTo>
                  <a:lnTo>
                    <a:pt x="760" y="234"/>
                  </a:lnTo>
                  <a:lnTo>
                    <a:pt x="755" y="216"/>
                  </a:lnTo>
                  <a:lnTo>
                    <a:pt x="758" y="214"/>
                  </a:lnTo>
                  <a:lnTo>
                    <a:pt x="761" y="212"/>
                  </a:lnTo>
                  <a:lnTo>
                    <a:pt x="764" y="210"/>
                  </a:lnTo>
                  <a:lnTo>
                    <a:pt x="766" y="207"/>
                  </a:lnTo>
                  <a:lnTo>
                    <a:pt x="779" y="192"/>
                  </a:lnTo>
                  <a:lnTo>
                    <a:pt x="788" y="175"/>
                  </a:lnTo>
                  <a:lnTo>
                    <a:pt x="792" y="157"/>
                  </a:lnTo>
                  <a:lnTo>
                    <a:pt x="795" y="137"/>
                  </a:lnTo>
                  <a:lnTo>
                    <a:pt x="792" y="119"/>
                  </a:lnTo>
                  <a:lnTo>
                    <a:pt x="788" y="100"/>
                  </a:lnTo>
                  <a:lnTo>
                    <a:pt x="779" y="83"/>
                  </a:lnTo>
                  <a:lnTo>
                    <a:pt x="766" y="68"/>
                  </a:lnTo>
                  <a:lnTo>
                    <a:pt x="758" y="61"/>
                  </a:lnTo>
                  <a:lnTo>
                    <a:pt x="750" y="55"/>
                  </a:lnTo>
                  <a:lnTo>
                    <a:pt x="742" y="50"/>
                  </a:lnTo>
                  <a:lnTo>
                    <a:pt x="732" y="46"/>
                  </a:lnTo>
                  <a:lnTo>
                    <a:pt x="723" y="43"/>
                  </a:lnTo>
                  <a:lnTo>
                    <a:pt x="713" y="40"/>
                  </a:lnTo>
                  <a:lnTo>
                    <a:pt x="702" y="38"/>
                  </a:lnTo>
                  <a:lnTo>
                    <a:pt x="692" y="38"/>
                  </a:lnTo>
                  <a:lnTo>
                    <a:pt x="683" y="38"/>
                  </a:lnTo>
                  <a:lnTo>
                    <a:pt x="675" y="39"/>
                  </a:lnTo>
                  <a:lnTo>
                    <a:pt x="666" y="41"/>
                  </a:lnTo>
                  <a:lnTo>
                    <a:pt x="657" y="44"/>
                  </a:lnTo>
                  <a:lnTo>
                    <a:pt x="649" y="47"/>
                  </a:lnTo>
                  <a:lnTo>
                    <a:pt x="642" y="51"/>
                  </a:lnTo>
                  <a:lnTo>
                    <a:pt x="636" y="55"/>
                  </a:lnTo>
                  <a:lnTo>
                    <a:pt x="629" y="60"/>
                  </a:lnTo>
                  <a:lnTo>
                    <a:pt x="616" y="53"/>
                  </a:lnTo>
                  <a:lnTo>
                    <a:pt x="602" y="46"/>
                  </a:lnTo>
                  <a:lnTo>
                    <a:pt x="589" y="40"/>
                  </a:lnTo>
                  <a:lnTo>
                    <a:pt x="574" y="35"/>
                  </a:lnTo>
                  <a:lnTo>
                    <a:pt x="561" y="29"/>
                  </a:lnTo>
                  <a:lnTo>
                    <a:pt x="546" y="24"/>
                  </a:lnTo>
                  <a:lnTo>
                    <a:pt x="531" y="20"/>
                  </a:lnTo>
                  <a:lnTo>
                    <a:pt x="514" y="15"/>
                  </a:lnTo>
                  <a:lnTo>
                    <a:pt x="498" y="12"/>
                  </a:lnTo>
                  <a:lnTo>
                    <a:pt x="482" y="8"/>
                  </a:lnTo>
                  <a:lnTo>
                    <a:pt x="465" y="6"/>
                  </a:lnTo>
                  <a:lnTo>
                    <a:pt x="448" y="3"/>
                  </a:lnTo>
                  <a:lnTo>
                    <a:pt x="430" y="2"/>
                  </a:lnTo>
                  <a:lnTo>
                    <a:pt x="413" y="1"/>
                  </a:lnTo>
                  <a:lnTo>
                    <a:pt x="395" y="0"/>
                  </a:lnTo>
                  <a:lnTo>
                    <a:pt x="376" y="0"/>
                  </a:lnTo>
                  <a:lnTo>
                    <a:pt x="331" y="1"/>
                  </a:lnTo>
                  <a:lnTo>
                    <a:pt x="290" y="7"/>
                  </a:lnTo>
                  <a:lnTo>
                    <a:pt x="250" y="14"/>
                  </a:lnTo>
                  <a:lnTo>
                    <a:pt x="214" y="24"/>
                  </a:lnTo>
                  <a:lnTo>
                    <a:pt x="180" y="38"/>
                  </a:lnTo>
                  <a:lnTo>
                    <a:pt x="149" y="52"/>
                  </a:lnTo>
                  <a:lnTo>
                    <a:pt x="121" y="69"/>
                  </a:lnTo>
                  <a:lnTo>
                    <a:pt x="96" y="87"/>
                  </a:lnTo>
                  <a:lnTo>
                    <a:pt x="74" y="106"/>
                  </a:lnTo>
                  <a:lnTo>
                    <a:pt x="54" y="127"/>
                  </a:lnTo>
                  <a:lnTo>
                    <a:pt x="38" y="149"/>
                  </a:lnTo>
                  <a:lnTo>
                    <a:pt x="24" y="169"/>
                  </a:lnTo>
                  <a:lnTo>
                    <a:pt x="14" y="191"/>
                  </a:lnTo>
                  <a:lnTo>
                    <a:pt x="6" y="213"/>
                  </a:lnTo>
                  <a:lnTo>
                    <a:pt x="1" y="234"/>
                  </a:lnTo>
                  <a:lnTo>
                    <a:pt x="0" y="254"/>
                  </a:lnTo>
                  <a:lnTo>
                    <a:pt x="1" y="268"/>
                  </a:lnTo>
                  <a:lnTo>
                    <a:pt x="3" y="282"/>
                  </a:lnTo>
                  <a:lnTo>
                    <a:pt x="6" y="295"/>
                  </a:lnTo>
                  <a:lnTo>
                    <a:pt x="9" y="307"/>
                  </a:lnTo>
                  <a:lnTo>
                    <a:pt x="15" y="319"/>
                  </a:lnTo>
                  <a:lnTo>
                    <a:pt x="21" y="330"/>
                  </a:lnTo>
                  <a:lnTo>
                    <a:pt x="29" y="341"/>
                  </a:lnTo>
                  <a:lnTo>
                    <a:pt x="37" y="350"/>
                  </a:lnTo>
                  <a:lnTo>
                    <a:pt x="48" y="359"/>
                  </a:lnTo>
                  <a:lnTo>
                    <a:pt x="59" y="367"/>
                  </a:lnTo>
                  <a:lnTo>
                    <a:pt x="73" y="374"/>
                  </a:lnTo>
                  <a:lnTo>
                    <a:pt x="87" y="381"/>
                  </a:lnTo>
                  <a:lnTo>
                    <a:pt x="102" y="386"/>
                  </a:lnTo>
                  <a:lnTo>
                    <a:pt x="117" y="389"/>
                  </a:lnTo>
                  <a:lnTo>
                    <a:pt x="134" y="390"/>
                  </a:lnTo>
                  <a:lnTo>
                    <a:pt x="151" y="391"/>
                  </a:lnTo>
                  <a:lnTo>
                    <a:pt x="173" y="390"/>
                  </a:lnTo>
                  <a:lnTo>
                    <a:pt x="194" y="387"/>
                  </a:lnTo>
                  <a:lnTo>
                    <a:pt x="211" y="382"/>
                  </a:lnTo>
                  <a:lnTo>
                    <a:pt x="227" y="373"/>
                  </a:lnTo>
                  <a:lnTo>
                    <a:pt x="244" y="363"/>
                  </a:lnTo>
                  <a:lnTo>
                    <a:pt x="259" y="348"/>
                  </a:lnTo>
                  <a:lnTo>
                    <a:pt x="274" y="329"/>
                  </a:lnTo>
                  <a:lnTo>
                    <a:pt x="288" y="307"/>
                  </a:lnTo>
                  <a:lnTo>
                    <a:pt x="298" y="296"/>
                  </a:lnTo>
                  <a:lnTo>
                    <a:pt x="307" y="285"/>
                  </a:lnTo>
                  <a:lnTo>
                    <a:pt x="316" y="277"/>
                  </a:lnTo>
                  <a:lnTo>
                    <a:pt x="327" y="271"/>
                  </a:lnTo>
                  <a:lnTo>
                    <a:pt x="338" y="265"/>
                  </a:lnTo>
                  <a:lnTo>
                    <a:pt x="350" y="261"/>
                  </a:lnTo>
                  <a:lnTo>
                    <a:pt x="362" y="259"/>
                  </a:lnTo>
                  <a:lnTo>
                    <a:pt x="375" y="258"/>
                  </a:lnTo>
                  <a:lnTo>
                    <a:pt x="383" y="258"/>
                  </a:lnTo>
                  <a:lnTo>
                    <a:pt x="390" y="259"/>
                  </a:lnTo>
                  <a:lnTo>
                    <a:pt x="397" y="260"/>
                  </a:lnTo>
                  <a:lnTo>
                    <a:pt x="404" y="261"/>
                  </a:lnTo>
                  <a:lnTo>
                    <a:pt x="408" y="262"/>
                  </a:lnTo>
                  <a:lnTo>
                    <a:pt x="413" y="265"/>
                  </a:lnTo>
                  <a:lnTo>
                    <a:pt x="418" y="268"/>
                  </a:lnTo>
                  <a:lnTo>
                    <a:pt x="421" y="271"/>
                  </a:lnTo>
                  <a:lnTo>
                    <a:pt x="423" y="273"/>
                  </a:lnTo>
                  <a:lnTo>
                    <a:pt x="426" y="276"/>
                  </a:lnTo>
                  <a:lnTo>
                    <a:pt x="427" y="283"/>
                  </a:lnTo>
                  <a:lnTo>
                    <a:pt x="428" y="294"/>
                  </a:lnTo>
                  <a:lnTo>
                    <a:pt x="428" y="303"/>
                  </a:lnTo>
                  <a:lnTo>
                    <a:pt x="427" y="312"/>
                  </a:lnTo>
                  <a:lnTo>
                    <a:pt x="423" y="320"/>
                  </a:lnTo>
                  <a:lnTo>
                    <a:pt x="418" y="327"/>
                  </a:lnTo>
                  <a:lnTo>
                    <a:pt x="408" y="336"/>
                  </a:lnTo>
                  <a:lnTo>
                    <a:pt x="393" y="347"/>
                  </a:lnTo>
                  <a:lnTo>
                    <a:pt x="374" y="358"/>
                  </a:lnTo>
                  <a:lnTo>
                    <a:pt x="347" y="372"/>
                  </a:lnTo>
                  <a:lnTo>
                    <a:pt x="325" y="384"/>
                  </a:lnTo>
                  <a:lnTo>
                    <a:pt x="301" y="398"/>
                  </a:lnTo>
                  <a:lnTo>
                    <a:pt x="279" y="416"/>
                  </a:lnTo>
                  <a:lnTo>
                    <a:pt x="257" y="436"/>
                  </a:lnTo>
                  <a:lnTo>
                    <a:pt x="239" y="459"/>
                  </a:lnTo>
                  <a:lnTo>
                    <a:pt x="224" y="487"/>
                  </a:lnTo>
                  <a:lnTo>
                    <a:pt x="215" y="518"/>
                  </a:lnTo>
                  <a:lnTo>
                    <a:pt x="211" y="554"/>
                  </a:lnTo>
                  <a:lnTo>
                    <a:pt x="212" y="569"/>
                  </a:lnTo>
                  <a:lnTo>
                    <a:pt x="214" y="584"/>
                  </a:lnTo>
                  <a:lnTo>
                    <a:pt x="217" y="596"/>
                  </a:lnTo>
                  <a:lnTo>
                    <a:pt x="220" y="610"/>
                  </a:lnTo>
                  <a:lnTo>
                    <a:pt x="225" y="622"/>
                  </a:lnTo>
                  <a:lnTo>
                    <a:pt x="232" y="633"/>
                  </a:lnTo>
                  <a:lnTo>
                    <a:pt x="239" y="644"/>
                  </a:lnTo>
                  <a:lnTo>
                    <a:pt x="247" y="653"/>
                  </a:lnTo>
                  <a:lnTo>
                    <a:pt x="250" y="656"/>
                  </a:lnTo>
                  <a:lnTo>
                    <a:pt x="255" y="660"/>
                  </a:lnTo>
                  <a:lnTo>
                    <a:pt x="260" y="663"/>
                  </a:lnTo>
                  <a:lnTo>
                    <a:pt x="264" y="667"/>
                  </a:lnTo>
                  <a:lnTo>
                    <a:pt x="269" y="670"/>
                  </a:lnTo>
                  <a:lnTo>
                    <a:pt x="275" y="672"/>
                  </a:lnTo>
                  <a:lnTo>
                    <a:pt x="279" y="675"/>
                  </a:lnTo>
                  <a:lnTo>
                    <a:pt x="285" y="677"/>
                  </a:lnTo>
                  <a:lnTo>
                    <a:pt x="264" y="690"/>
                  </a:lnTo>
                  <a:lnTo>
                    <a:pt x="246" y="705"/>
                  </a:lnTo>
                  <a:lnTo>
                    <a:pt x="229" y="722"/>
                  </a:lnTo>
                  <a:lnTo>
                    <a:pt x="215" y="740"/>
                  </a:lnTo>
                  <a:lnTo>
                    <a:pt x="203" y="762"/>
                  </a:lnTo>
                  <a:lnTo>
                    <a:pt x="194" y="785"/>
                  </a:lnTo>
                  <a:lnTo>
                    <a:pt x="189" y="809"/>
                  </a:lnTo>
                  <a:lnTo>
                    <a:pt x="187" y="835"/>
                  </a:lnTo>
                  <a:lnTo>
                    <a:pt x="188" y="855"/>
                  </a:lnTo>
                  <a:lnTo>
                    <a:pt x="192" y="876"/>
                  </a:lnTo>
                  <a:lnTo>
                    <a:pt x="199" y="896"/>
                  </a:lnTo>
                  <a:lnTo>
                    <a:pt x="207" y="915"/>
                  </a:lnTo>
                  <a:lnTo>
                    <a:pt x="69" y="1125"/>
                  </a:lnTo>
                  <a:lnTo>
                    <a:pt x="265" y="1182"/>
                  </a:lnTo>
                  <a:lnTo>
                    <a:pt x="272" y="1183"/>
                  </a:lnTo>
                  <a:lnTo>
                    <a:pt x="279" y="1183"/>
                  </a:lnTo>
                  <a:lnTo>
                    <a:pt x="285" y="1182"/>
                  </a:lnTo>
                  <a:lnTo>
                    <a:pt x="292" y="1180"/>
                  </a:lnTo>
                  <a:lnTo>
                    <a:pt x="297" y="1176"/>
                  </a:lnTo>
                  <a:lnTo>
                    <a:pt x="301" y="1172"/>
                  </a:lnTo>
                  <a:lnTo>
                    <a:pt x="306" y="1166"/>
                  </a:lnTo>
                  <a:lnTo>
                    <a:pt x="308" y="1160"/>
                  </a:lnTo>
                  <a:lnTo>
                    <a:pt x="309" y="1147"/>
                  </a:lnTo>
                  <a:lnTo>
                    <a:pt x="306" y="1134"/>
                  </a:lnTo>
                  <a:lnTo>
                    <a:pt x="297" y="1125"/>
                  </a:lnTo>
                  <a:lnTo>
                    <a:pt x="285" y="1118"/>
                  </a:lnTo>
                  <a:lnTo>
                    <a:pt x="177" y="1086"/>
                  </a:lnTo>
                  <a:lnTo>
                    <a:pt x="252" y="970"/>
                  </a:lnTo>
                  <a:lnTo>
                    <a:pt x="263" y="980"/>
                  </a:lnTo>
                  <a:lnTo>
                    <a:pt x="276" y="988"/>
                  </a:lnTo>
                  <a:lnTo>
                    <a:pt x="290" y="995"/>
                  </a:lnTo>
                  <a:lnTo>
                    <a:pt x="303" y="1000"/>
                  </a:lnTo>
                  <a:lnTo>
                    <a:pt x="318" y="1005"/>
                  </a:lnTo>
                  <a:lnTo>
                    <a:pt x="332" y="1008"/>
                  </a:lnTo>
                  <a:lnTo>
                    <a:pt x="348" y="1010"/>
                  </a:lnTo>
                  <a:lnTo>
                    <a:pt x="363" y="1011"/>
                  </a:lnTo>
                  <a:lnTo>
                    <a:pt x="378" y="1010"/>
                  </a:lnTo>
                  <a:lnTo>
                    <a:pt x="392" y="1008"/>
                  </a:lnTo>
                  <a:lnTo>
                    <a:pt x="406" y="1005"/>
                  </a:lnTo>
                  <a:lnTo>
                    <a:pt x="420" y="1000"/>
                  </a:lnTo>
                  <a:lnTo>
                    <a:pt x="434" y="996"/>
                  </a:lnTo>
                  <a:lnTo>
                    <a:pt x="446" y="989"/>
                  </a:lnTo>
                  <a:lnTo>
                    <a:pt x="459" y="982"/>
                  </a:lnTo>
                  <a:lnTo>
                    <a:pt x="471" y="974"/>
                  </a:lnTo>
                  <a:lnTo>
                    <a:pt x="543" y="1183"/>
                  </a:lnTo>
                  <a:lnTo>
                    <a:pt x="720" y="1091"/>
                  </a:lnTo>
                  <a:lnTo>
                    <a:pt x="720" y="1091"/>
                  </a:lnTo>
                  <a:lnTo>
                    <a:pt x="730" y="1083"/>
                  </a:lnTo>
                  <a:lnTo>
                    <a:pt x="736" y="1072"/>
                  </a:lnTo>
                  <a:lnTo>
                    <a:pt x="738" y="1059"/>
                  </a:lnTo>
                  <a:lnTo>
                    <a:pt x="735" y="1046"/>
                  </a:lnTo>
                  <a:lnTo>
                    <a:pt x="731" y="1041"/>
                  </a:lnTo>
                  <a:lnTo>
                    <a:pt x="726" y="1036"/>
                  </a:lnTo>
                  <a:lnTo>
                    <a:pt x="721" y="1031"/>
                  </a:lnTo>
                  <a:lnTo>
                    <a:pt x="714" y="1029"/>
                  </a:lnTo>
                  <a:lnTo>
                    <a:pt x="708" y="1028"/>
                  </a:lnTo>
                  <a:lnTo>
                    <a:pt x="701" y="1028"/>
                  </a:lnTo>
                  <a:lnTo>
                    <a:pt x="694" y="1029"/>
                  </a:lnTo>
                  <a:lnTo>
                    <a:pt x="689" y="1031"/>
                  </a:lnTo>
                  <a:lnTo>
                    <a:pt x="581" y="1087"/>
                  </a:lnTo>
                  <a:lnTo>
                    <a:pt x="521" y="913"/>
                  </a:lnTo>
                  <a:lnTo>
                    <a:pt x="529" y="894"/>
                  </a:lnTo>
                  <a:lnTo>
                    <a:pt x="535" y="875"/>
                  </a:lnTo>
                  <a:lnTo>
                    <a:pt x="539" y="855"/>
                  </a:lnTo>
                  <a:lnTo>
                    <a:pt x="540" y="835"/>
                  </a:lnTo>
                  <a:lnTo>
                    <a:pt x="539" y="817"/>
                  </a:lnTo>
                  <a:lnTo>
                    <a:pt x="536" y="800"/>
                  </a:lnTo>
                  <a:lnTo>
                    <a:pt x="532" y="783"/>
                  </a:lnTo>
                  <a:lnTo>
                    <a:pt x="526" y="767"/>
                  </a:lnTo>
                  <a:lnTo>
                    <a:pt x="519" y="752"/>
                  </a:lnTo>
                  <a:lnTo>
                    <a:pt x="510" y="737"/>
                  </a:lnTo>
                  <a:lnTo>
                    <a:pt x="500" y="723"/>
                  </a:lnTo>
                  <a:lnTo>
                    <a:pt x="488" y="710"/>
                  </a:lnTo>
                  <a:lnTo>
                    <a:pt x="482" y="705"/>
                  </a:lnTo>
                  <a:lnTo>
                    <a:pt x="475" y="699"/>
                  </a:lnTo>
                  <a:lnTo>
                    <a:pt x="468" y="694"/>
                  </a:lnTo>
                  <a:lnTo>
                    <a:pt x="463" y="688"/>
                  </a:lnTo>
                  <a:lnTo>
                    <a:pt x="455" y="684"/>
                  </a:lnTo>
                  <a:lnTo>
                    <a:pt x="448" y="680"/>
                  </a:lnTo>
                  <a:lnTo>
                    <a:pt x="441" y="676"/>
                  </a:lnTo>
                  <a:lnTo>
                    <a:pt x="433" y="672"/>
                  </a:lnTo>
                  <a:lnTo>
                    <a:pt x="442" y="668"/>
                  </a:lnTo>
                  <a:lnTo>
                    <a:pt x="451" y="662"/>
                  </a:lnTo>
                  <a:lnTo>
                    <a:pt x="459" y="655"/>
                  </a:lnTo>
                  <a:lnTo>
                    <a:pt x="467" y="647"/>
                  </a:lnTo>
                  <a:lnTo>
                    <a:pt x="474" y="639"/>
                  </a:lnTo>
                  <a:lnTo>
                    <a:pt x="481" y="629"/>
                  </a:lnTo>
                  <a:lnTo>
                    <a:pt x="488" y="618"/>
                  </a:lnTo>
                  <a:lnTo>
                    <a:pt x="494" y="60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6" name="Freeform 24"/>
            <p:cNvSpPr>
              <a:spLocks/>
            </p:cNvSpPr>
            <p:nvPr/>
          </p:nvSpPr>
          <p:spPr bwMode="auto">
            <a:xfrm>
              <a:off x="5299" y="2563"/>
              <a:ext cx="59" cy="57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66" y="0"/>
                </a:cxn>
                <a:cxn ang="0">
                  <a:pos x="72" y="1"/>
                </a:cxn>
                <a:cxn ang="0">
                  <a:pos x="78" y="2"/>
                </a:cxn>
                <a:cxn ang="0">
                  <a:pos x="83" y="4"/>
                </a:cxn>
                <a:cxn ang="0">
                  <a:pos x="89" y="6"/>
                </a:cxn>
                <a:cxn ang="0">
                  <a:pos x="94" y="9"/>
                </a:cxn>
                <a:cxn ang="0">
                  <a:pos x="98" y="12"/>
                </a:cxn>
                <a:cxn ang="0">
                  <a:pos x="103" y="17"/>
                </a:cxn>
                <a:cxn ang="0">
                  <a:pos x="110" y="25"/>
                </a:cxn>
                <a:cxn ang="0">
                  <a:pos x="114" y="35"/>
                </a:cxn>
                <a:cxn ang="0">
                  <a:pos x="118" y="46"/>
                </a:cxn>
                <a:cxn ang="0">
                  <a:pos x="119" y="56"/>
                </a:cxn>
                <a:cxn ang="0">
                  <a:pos x="118" y="68"/>
                </a:cxn>
                <a:cxn ang="0">
                  <a:pos x="114" y="79"/>
                </a:cxn>
                <a:cxn ang="0">
                  <a:pos x="109" y="88"/>
                </a:cxn>
                <a:cxn ang="0">
                  <a:pos x="102" y="96"/>
                </a:cxn>
                <a:cxn ang="0">
                  <a:pos x="93" y="104"/>
                </a:cxn>
                <a:cxn ang="0">
                  <a:pos x="82" y="109"/>
                </a:cxn>
                <a:cxn ang="0">
                  <a:pos x="72" y="112"/>
                </a:cxn>
                <a:cxn ang="0">
                  <a:pos x="59" y="114"/>
                </a:cxn>
                <a:cxn ang="0">
                  <a:pos x="53" y="114"/>
                </a:cxn>
                <a:cxn ang="0">
                  <a:pos x="48" y="112"/>
                </a:cxn>
                <a:cxn ang="0">
                  <a:pos x="42" y="111"/>
                </a:cxn>
                <a:cxn ang="0">
                  <a:pos x="36" y="109"/>
                </a:cxn>
                <a:cxn ang="0">
                  <a:pos x="30" y="107"/>
                </a:cxn>
                <a:cxn ang="0">
                  <a:pos x="26" y="103"/>
                </a:cxn>
                <a:cxn ang="0">
                  <a:pos x="21" y="100"/>
                </a:cxn>
                <a:cxn ang="0">
                  <a:pos x="16" y="96"/>
                </a:cxn>
                <a:cxn ang="0">
                  <a:pos x="9" y="87"/>
                </a:cxn>
                <a:cxn ang="0">
                  <a:pos x="5" y="78"/>
                </a:cxn>
                <a:cxn ang="0">
                  <a:pos x="1" y="68"/>
                </a:cxn>
                <a:cxn ang="0">
                  <a:pos x="0" y="56"/>
                </a:cxn>
                <a:cxn ang="0">
                  <a:pos x="1" y="46"/>
                </a:cxn>
                <a:cxn ang="0">
                  <a:pos x="5" y="35"/>
                </a:cxn>
                <a:cxn ang="0">
                  <a:pos x="9" y="25"/>
                </a:cxn>
                <a:cxn ang="0">
                  <a:pos x="16" y="17"/>
                </a:cxn>
                <a:cxn ang="0">
                  <a:pos x="21" y="12"/>
                </a:cxn>
                <a:cxn ang="0">
                  <a:pos x="26" y="9"/>
                </a:cxn>
                <a:cxn ang="0">
                  <a:pos x="30" y="6"/>
                </a:cxn>
                <a:cxn ang="0">
                  <a:pos x="36" y="4"/>
                </a:cxn>
                <a:cxn ang="0">
                  <a:pos x="42" y="2"/>
                </a:cxn>
                <a:cxn ang="0">
                  <a:pos x="48" y="1"/>
                </a:cxn>
                <a:cxn ang="0">
                  <a:pos x="53" y="0"/>
                </a:cxn>
                <a:cxn ang="0">
                  <a:pos x="59" y="0"/>
                </a:cxn>
              </a:cxnLst>
              <a:rect l="0" t="0" r="r" b="b"/>
              <a:pathLst>
                <a:path w="119" h="114">
                  <a:moveTo>
                    <a:pt x="59" y="0"/>
                  </a:moveTo>
                  <a:lnTo>
                    <a:pt x="66" y="0"/>
                  </a:lnTo>
                  <a:lnTo>
                    <a:pt x="72" y="1"/>
                  </a:lnTo>
                  <a:lnTo>
                    <a:pt x="78" y="2"/>
                  </a:lnTo>
                  <a:lnTo>
                    <a:pt x="83" y="4"/>
                  </a:lnTo>
                  <a:lnTo>
                    <a:pt x="89" y="6"/>
                  </a:lnTo>
                  <a:lnTo>
                    <a:pt x="94" y="9"/>
                  </a:lnTo>
                  <a:lnTo>
                    <a:pt x="98" y="12"/>
                  </a:lnTo>
                  <a:lnTo>
                    <a:pt x="103" y="17"/>
                  </a:lnTo>
                  <a:lnTo>
                    <a:pt x="110" y="25"/>
                  </a:lnTo>
                  <a:lnTo>
                    <a:pt x="114" y="35"/>
                  </a:lnTo>
                  <a:lnTo>
                    <a:pt x="118" y="46"/>
                  </a:lnTo>
                  <a:lnTo>
                    <a:pt x="119" y="56"/>
                  </a:lnTo>
                  <a:lnTo>
                    <a:pt x="118" y="68"/>
                  </a:lnTo>
                  <a:lnTo>
                    <a:pt x="114" y="79"/>
                  </a:lnTo>
                  <a:lnTo>
                    <a:pt x="109" y="88"/>
                  </a:lnTo>
                  <a:lnTo>
                    <a:pt x="102" y="96"/>
                  </a:lnTo>
                  <a:lnTo>
                    <a:pt x="93" y="104"/>
                  </a:lnTo>
                  <a:lnTo>
                    <a:pt x="82" y="109"/>
                  </a:lnTo>
                  <a:lnTo>
                    <a:pt x="72" y="112"/>
                  </a:lnTo>
                  <a:lnTo>
                    <a:pt x="59" y="114"/>
                  </a:lnTo>
                  <a:lnTo>
                    <a:pt x="53" y="114"/>
                  </a:lnTo>
                  <a:lnTo>
                    <a:pt x="48" y="112"/>
                  </a:lnTo>
                  <a:lnTo>
                    <a:pt x="42" y="111"/>
                  </a:lnTo>
                  <a:lnTo>
                    <a:pt x="36" y="109"/>
                  </a:lnTo>
                  <a:lnTo>
                    <a:pt x="30" y="107"/>
                  </a:lnTo>
                  <a:lnTo>
                    <a:pt x="26" y="103"/>
                  </a:lnTo>
                  <a:lnTo>
                    <a:pt x="21" y="100"/>
                  </a:lnTo>
                  <a:lnTo>
                    <a:pt x="16" y="96"/>
                  </a:lnTo>
                  <a:lnTo>
                    <a:pt x="9" y="87"/>
                  </a:lnTo>
                  <a:lnTo>
                    <a:pt x="5" y="78"/>
                  </a:lnTo>
                  <a:lnTo>
                    <a:pt x="1" y="68"/>
                  </a:lnTo>
                  <a:lnTo>
                    <a:pt x="0" y="56"/>
                  </a:lnTo>
                  <a:lnTo>
                    <a:pt x="1" y="46"/>
                  </a:lnTo>
                  <a:lnTo>
                    <a:pt x="5" y="35"/>
                  </a:lnTo>
                  <a:lnTo>
                    <a:pt x="9" y="25"/>
                  </a:lnTo>
                  <a:lnTo>
                    <a:pt x="16" y="17"/>
                  </a:lnTo>
                  <a:lnTo>
                    <a:pt x="21" y="12"/>
                  </a:lnTo>
                  <a:lnTo>
                    <a:pt x="26" y="9"/>
                  </a:lnTo>
                  <a:lnTo>
                    <a:pt x="30" y="6"/>
                  </a:lnTo>
                  <a:lnTo>
                    <a:pt x="36" y="4"/>
                  </a:lnTo>
                  <a:lnTo>
                    <a:pt x="42" y="2"/>
                  </a:lnTo>
                  <a:lnTo>
                    <a:pt x="48" y="1"/>
                  </a:lnTo>
                  <a:lnTo>
                    <a:pt x="53" y="0"/>
                  </a:lnTo>
                  <a:lnTo>
                    <a:pt x="59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7" name="Freeform 25"/>
            <p:cNvSpPr>
              <a:spLocks/>
            </p:cNvSpPr>
            <p:nvPr/>
          </p:nvSpPr>
          <p:spPr bwMode="auto">
            <a:xfrm>
              <a:off x="5110" y="2886"/>
              <a:ext cx="108" cy="108"/>
            </a:xfrm>
            <a:custGeom>
              <a:avLst/>
              <a:gdLst/>
              <a:ahLst/>
              <a:cxnLst>
                <a:cxn ang="0">
                  <a:pos x="217" y="109"/>
                </a:cxn>
                <a:cxn ang="0">
                  <a:pos x="216" y="122"/>
                </a:cxn>
                <a:cxn ang="0">
                  <a:pos x="213" y="136"/>
                </a:cxn>
                <a:cxn ang="0">
                  <a:pos x="209" y="149"/>
                </a:cxn>
                <a:cxn ang="0">
                  <a:pos x="203" y="162"/>
                </a:cxn>
                <a:cxn ang="0">
                  <a:pos x="202" y="164"/>
                </a:cxn>
                <a:cxn ang="0">
                  <a:pos x="201" y="165"/>
                </a:cxn>
                <a:cxn ang="0">
                  <a:pos x="198" y="167"/>
                </a:cxn>
                <a:cxn ang="0">
                  <a:pos x="197" y="170"/>
                </a:cxn>
                <a:cxn ang="0">
                  <a:pos x="189" y="180"/>
                </a:cxn>
                <a:cxn ang="0">
                  <a:pos x="180" y="189"/>
                </a:cxn>
                <a:cxn ang="0">
                  <a:pos x="171" y="197"/>
                </a:cxn>
                <a:cxn ang="0">
                  <a:pos x="159" y="204"/>
                </a:cxn>
                <a:cxn ang="0">
                  <a:pos x="148" y="210"/>
                </a:cxn>
                <a:cxn ang="0">
                  <a:pos x="135" y="213"/>
                </a:cxn>
                <a:cxn ang="0">
                  <a:pos x="122" y="216"/>
                </a:cxn>
                <a:cxn ang="0">
                  <a:pos x="108" y="217"/>
                </a:cxn>
                <a:cxn ang="0">
                  <a:pos x="98" y="217"/>
                </a:cxn>
                <a:cxn ang="0">
                  <a:pos x="88" y="215"/>
                </a:cxn>
                <a:cxn ang="0">
                  <a:pos x="77" y="212"/>
                </a:cxn>
                <a:cxn ang="0">
                  <a:pos x="67" y="209"/>
                </a:cxn>
                <a:cxn ang="0">
                  <a:pos x="58" y="204"/>
                </a:cxn>
                <a:cxn ang="0">
                  <a:pos x="48" y="198"/>
                </a:cxn>
                <a:cxn ang="0">
                  <a:pos x="39" y="191"/>
                </a:cxn>
                <a:cxn ang="0">
                  <a:pos x="31" y="185"/>
                </a:cxn>
                <a:cxn ang="0">
                  <a:pos x="19" y="168"/>
                </a:cxn>
                <a:cxn ang="0">
                  <a:pos x="8" y="150"/>
                </a:cxn>
                <a:cxn ang="0">
                  <a:pos x="2" y="129"/>
                </a:cxn>
                <a:cxn ang="0">
                  <a:pos x="0" y="109"/>
                </a:cxn>
                <a:cxn ang="0">
                  <a:pos x="2" y="88"/>
                </a:cxn>
                <a:cxn ang="0">
                  <a:pos x="8" y="67"/>
                </a:cxn>
                <a:cxn ang="0">
                  <a:pos x="19" y="49"/>
                </a:cxn>
                <a:cxn ang="0">
                  <a:pos x="31" y="31"/>
                </a:cxn>
                <a:cxn ang="0">
                  <a:pos x="39" y="25"/>
                </a:cxn>
                <a:cxn ang="0">
                  <a:pos x="48" y="18"/>
                </a:cxn>
                <a:cxn ang="0">
                  <a:pos x="58" y="13"/>
                </a:cxn>
                <a:cxn ang="0">
                  <a:pos x="67" y="8"/>
                </a:cxn>
                <a:cxn ang="0">
                  <a:pos x="77" y="5"/>
                </a:cxn>
                <a:cxn ang="0">
                  <a:pos x="88" y="3"/>
                </a:cxn>
                <a:cxn ang="0">
                  <a:pos x="98" y="0"/>
                </a:cxn>
                <a:cxn ang="0">
                  <a:pos x="108" y="0"/>
                </a:cxn>
                <a:cxn ang="0">
                  <a:pos x="119" y="0"/>
                </a:cxn>
                <a:cxn ang="0">
                  <a:pos x="129" y="3"/>
                </a:cxn>
                <a:cxn ang="0">
                  <a:pos x="140" y="5"/>
                </a:cxn>
                <a:cxn ang="0">
                  <a:pos x="150" y="8"/>
                </a:cxn>
                <a:cxn ang="0">
                  <a:pos x="159" y="13"/>
                </a:cxn>
                <a:cxn ang="0">
                  <a:pos x="168" y="18"/>
                </a:cxn>
                <a:cxn ang="0">
                  <a:pos x="176" y="25"/>
                </a:cxn>
                <a:cxn ang="0">
                  <a:pos x="185" y="31"/>
                </a:cxn>
                <a:cxn ang="0">
                  <a:pos x="198" y="49"/>
                </a:cxn>
                <a:cxn ang="0">
                  <a:pos x="209" y="67"/>
                </a:cxn>
                <a:cxn ang="0">
                  <a:pos x="215" y="88"/>
                </a:cxn>
                <a:cxn ang="0">
                  <a:pos x="217" y="109"/>
                </a:cxn>
              </a:cxnLst>
              <a:rect l="0" t="0" r="r" b="b"/>
              <a:pathLst>
                <a:path w="217" h="217">
                  <a:moveTo>
                    <a:pt x="217" y="109"/>
                  </a:moveTo>
                  <a:lnTo>
                    <a:pt x="216" y="122"/>
                  </a:lnTo>
                  <a:lnTo>
                    <a:pt x="213" y="136"/>
                  </a:lnTo>
                  <a:lnTo>
                    <a:pt x="209" y="149"/>
                  </a:lnTo>
                  <a:lnTo>
                    <a:pt x="203" y="162"/>
                  </a:lnTo>
                  <a:lnTo>
                    <a:pt x="202" y="164"/>
                  </a:lnTo>
                  <a:lnTo>
                    <a:pt x="201" y="165"/>
                  </a:lnTo>
                  <a:lnTo>
                    <a:pt x="198" y="167"/>
                  </a:lnTo>
                  <a:lnTo>
                    <a:pt x="197" y="170"/>
                  </a:lnTo>
                  <a:lnTo>
                    <a:pt x="189" y="180"/>
                  </a:lnTo>
                  <a:lnTo>
                    <a:pt x="180" y="189"/>
                  </a:lnTo>
                  <a:lnTo>
                    <a:pt x="171" y="197"/>
                  </a:lnTo>
                  <a:lnTo>
                    <a:pt x="159" y="204"/>
                  </a:lnTo>
                  <a:lnTo>
                    <a:pt x="148" y="210"/>
                  </a:lnTo>
                  <a:lnTo>
                    <a:pt x="135" y="213"/>
                  </a:lnTo>
                  <a:lnTo>
                    <a:pt x="122" y="216"/>
                  </a:lnTo>
                  <a:lnTo>
                    <a:pt x="108" y="217"/>
                  </a:lnTo>
                  <a:lnTo>
                    <a:pt x="98" y="217"/>
                  </a:lnTo>
                  <a:lnTo>
                    <a:pt x="88" y="215"/>
                  </a:lnTo>
                  <a:lnTo>
                    <a:pt x="77" y="212"/>
                  </a:lnTo>
                  <a:lnTo>
                    <a:pt x="67" y="209"/>
                  </a:lnTo>
                  <a:lnTo>
                    <a:pt x="58" y="204"/>
                  </a:lnTo>
                  <a:lnTo>
                    <a:pt x="48" y="198"/>
                  </a:lnTo>
                  <a:lnTo>
                    <a:pt x="39" y="191"/>
                  </a:lnTo>
                  <a:lnTo>
                    <a:pt x="31" y="185"/>
                  </a:lnTo>
                  <a:lnTo>
                    <a:pt x="19" y="168"/>
                  </a:lnTo>
                  <a:lnTo>
                    <a:pt x="8" y="150"/>
                  </a:lnTo>
                  <a:lnTo>
                    <a:pt x="2" y="129"/>
                  </a:lnTo>
                  <a:lnTo>
                    <a:pt x="0" y="109"/>
                  </a:lnTo>
                  <a:lnTo>
                    <a:pt x="2" y="88"/>
                  </a:lnTo>
                  <a:lnTo>
                    <a:pt x="8" y="67"/>
                  </a:lnTo>
                  <a:lnTo>
                    <a:pt x="19" y="49"/>
                  </a:lnTo>
                  <a:lnTo>
                    <a:pt x="31" y="31"/>
                  </a:lnTo>
                  <a:lnTo>
                    <a:pt x="39" y="25"/>
                  </a:lnTo>
                  <a:lnTo>
                    <a:pt x="48" y="18"/>
                  </a:lnTo>
                  <a:lnTo>
                    <a:pt x="58" y="13"/>
                  </a:lnTo>
                  <a:lnTo>
                    <a:pt x="67" y="8"/>
                  </a:lnTo>
                  <a:lnTo>
                    <a:pt x="77" y="5"/>
                  </a:lnTo>
                  <a:lnTo>
                    <a:pt x="88" y="3"/>
                  </a:lnTo>
                  <a:lnTo>
                    <a:pt x="98" y="0"/>
                  </a:lnTo>
                  <a:lnTo>
                    <a:pt x="108" y="0"/>
                  </a:lnTo>
                  <a:lnTo>
                    <a:pt x="119" y="0"/>
                  </a:lnTo>
                  <a:lnTo>
                    <a:pt x="129" y="3"/>
                  </a:lnTo>
                  <a:lnTo>
                    <a:pt x="140" y="5"/>
                  </a:lnTo>
                  <a:lnTo>
                    <a:pt x="150" y="8"/>
                  </a:lnTo>
                  <a:lnTo>
                    <a:pt x="159" y="13"/>
                  </a:lnTo>
                  <a:lnTo>
                    <a:pt x="168" y="18"/>
                  </a:lnTo>
                  <a:lnTo>
                    <a:pt x="176" y="25"/>
                  </a:lnTo>
                  <a:lnTo>
                    <a:pt x="185" y="31"/>
                  </a:lnTo>
                  <a:lnTo>
                    <a:pt x="198" y="49"/>
                  </a:lnTo>
                  <a:lnTo>
                    <a:pt x="209" y="67"/>
                  </a:lnTo>
                  <a:lnTo>
                    <a:pt x="215" y="88"/>
                  </a:lnTo>
                  <a:lnTo>
                    <a:pt x="217" y="109"/>
                  </a:lnTo>
                  <a:close/>
                </a:path>
              </a:pathLst>
            </a:custGeom>
            <a:solidFill>
              <a:srgbClr val="33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8" name="Freeform 26"/>
            <p:cNvSpPr>
              <a:spLocks/>
            </p:cNvSpPr>
            <p:nvPr/>
          </p:nvSpPr>
          <p:spPr bwMode="auto">
            <a:xfrm>
              <a:off x="5016" y="2557"/>
              <a:ext cx="315" cy="276"/>
            </a:xfrm>
            <a:custGeom>
              <a:avLst/>
              <a:gdLst/>
              <a:ahLst/>
              <a:cxnLst>
                <a:cxn ang="0">
                  <a:pos x="345" y="538"/>
                </a:cxn>
                <a:cxn ang="0">
                  <a:pos x="297" y="552"/>
                </a:cxn>
                <a:cxn ang="0">
                  <a:pos x="254" y="550"/>
                </a:cxn>
                <a:cxn ang="0">
                  <a:pos x="232" y="540"/>
                </a:cxn>
                <a:cxn ang="0">
                  <a:pos x="212" y="498"/>
                </a:cxn>
                <a:cxn ang="0">
                  <a:pos x="224" y="435"/>
                </a:cxn>
                <a:cxn ang="0">
                  <a:pos x="286" y="378"/>
                </a:cxn>
                <a:cxn ang="0">
                  <a:pos x="384" y="320"/>
                </a:cxn>
                <a:cxn ang="0">
                  <a:pos x="427" y="250"/>
                </a:cxn>
                <a:cxn ang="0">
                  <a:pos x="411" y="166"/>
                </a:cxn>
                <a:cxn ang="0">
                  <a:pos x="373" y="135"/>
                </a:cxn>
                <a:cxn ang="0">
                  <a:pos x="322" y="122"/>
                </a:cxn>
                <a:cxn ang="0">
                  <a:pos x="256" y="130"/>
                </a:cxn>
                <a:cxn ang="0">
                  <a:pos x="181" y="180"/>
                </a:cxn>
                <a:cxn ang="0">
                  <a:pos x="132" y="243"/>
                </a:cxn>
                <a:cxn ang="0">
                  <a:pos x="95" y="255"/>
                </a:cxn>
                <a:cxn ang="0">
                  <a:pos x="53" y="252"/>
                </a:cxn>
                <a:cxn ang="0">
                  <a:pos x="22" y="238"/>
                </a:cxn>
                <a:cxn ang="0">
                  <a:pos x="1" y="201"/>
                </a:cxn>
                <a:cxn ang="0">
                  <a:pos x="6" y="155"/>
                </a:cxn>
                <a:cxn ang="0">
                  <a:pos x="37" y="104"/>
                </a:cxn>
                <a:cxn ang="0">
                  <a:pos x="74" y="69"/>
                </a:cxn>
                <a:cxn ang="0">
                  <a:pos x="121" y="39"/>
                </a:cxn>
                <a:cxn ang="0">
                  <a:pos x="191" y="14"/>
                </a:cxn>
                <a:cxn ang="0">
                  <a:pos x="282" y="1"/>
                </a:cxn>
                <a:cxn ang="0">
                  <a:pos x="355" y="2"/>
                </a:cxn>
                <a:cxn ang="0">
                  <a:pos x="414" y="9"/>
                </a:cxn>
                <a:cxn ang="0">
                  <a:pos x="467" y="24"/>
                </a:cxn>
                <a:cxn ang="0">
                  <a:pos x="515" y="44"/>
                </a:cxn>
                <a:cxn ang="0">
                  <a:pos x="523" y="64"/>
                </a:cxn>
                <a:cxn ang="0">
                  <a:pos x="539" y="124"/>
                </a:cxn>
                <a:cxn ang="0">
                  <a:pos x="574" y="156"/>
                </a:cxn>
                <a:cxn ang="0">
                  <a:pos x="613" y="168"/>
                </a:cxn>
                <a:cxn ang="0">
                  <a:pos x="630" y="208"/>
                </a:cxn>
                <a:cxn ang="0">
                  <a:pos x="630" y="222"/>
                </a:cxn>
                <a:cxn ang="0">
                  <a:pos x="617" y="223"/>
                </a:cxn>
                <a:cxn ang="0">
                  <a:pos x="565" y="222"/>
                </a:cxn>
                <a:cxn ang="0">
                  <a:pos x="508" y="212"/>
                </a:cxn>
                <a:cxn ang="0">
                  <a:pos x="487" y="206"/>
                </a:cxn>
                <a:cxn ang="0">
                  <a:pos x="463" y="213"/>
                </a:cxn>
                <a:cxn ang="0">
                  <a:pos x="448" y="236"/>
                </a:cxn>
                <a:cxn ang="0">
                  <a:pos x="463" y="274"/>
                </a:cxn>
                <a:cxn ang="0">
                  <a:pos x="504" y="288"/>
                </a:cxn>
                <a:cxn ang="0">
                  <a:pos x="571" y="297"/>
                </a:cxn>
                <a:cxn ang="0">
                  <a:pos x="611" y="297"/>
                </a:cxn>
                <a:cxn ang="0">
                  <a:pos x="592" y="338"/>
                </a:cxn>
                <a:cxn ang="0">
                  <a:pos x="517" y="397"/>
                </a:cxn>
                <a:cxn ang="0">
                  <a:pos x="440" y="439"/>
                </a:cxn>
                <a:cxn ang="0">
                  <a:pos x="382" y="482"/>
                </a:cxn>
              </a:cxnLst>
              <a:rect l="0" t="0" r="r" b="b"/>
              <a:pathLst>
                <a:path w="630" h="552">
                  <a:moveTo>
                    <a:pt x="363" y="510"/>
                  </a:moveTo>
                  <a:lnTo>
                    <a:pt x="358" y="520"/>
                  </a:lnTo>
                  <a:lnTo>
                    <a:pt x="352" y="529"/>
                  </a:lnTo>
                  <a:lnTo>
                    <a:pt x="345" y="538"/>
                  </a:lnTo>
                  <a:lnTo>
                    <a:pt x="337" y="543"/>
                  </a:lnTo>
                  <a:lnTo>
                    <a:pt x="327" y="547"/>
                  </a:lnTo>
                  <a:lnTo>
                    <a:pt x="313" y="550"/>
                  </a:lnTo>
                  <a:lnTo>
                    <a:pt x="297" y="552"/>
                  </a:lnTo>
                  <a:lnTo>
                    <a:pt x="277" y="552"/>
                  </a:lnTo>
                  <a:lnTo>
                    <a:pt x="269" y="552"/>
                  </a:lnTo>
                  <a:lnTo>
                    <a:pt x="261" y="551"/>
                  </a:lnTo>
                  <a:lnTo>
                    <a:pt x="254" y="550"/>
                  </a:lnTo>
                  <a:lnTo>
                    <a:pt x="247" y="548"/>
                  </a:lnTo>
                  <a:lnTo>
                    <a:pt x="241" y="546"/>
                  </a:lnTo>
                  <a:lnTo>
                    <a:pt x="237" y="543"/>
                  </a:lnTo>
                  <a:lnTo>
                    <a:pt x="232" y="540"/>
                  </a:lnTo>
                  <a:lnTo>
                    <a:pt x="227" y="536"/>
                  </a:lnTo>
                  <a:lnTo>
                    <a:pt x="219" y="525"/>
                  </a:lnTo>
                  <a:lnTo>
                    <a:pt x="215" y="512"/>
                  </a:lnTo>
                  <a:lnTo>
                    <a:pt x="212" y="498"/>
                  </a:lnTo>
                  <a:lnTo>
                    <a:pt x="211" y="486"/>
                  </a:lnTo>
                  <a:lnTo>
                    <a:pt x="212" y="467"/>
                  </a:lnTo>
                  <a:lnTo>
                    <a:pt x="217" y="451"/>
                  </a:lnTo>
                  <a:lnTo>
                    <a:pt x="224" y="435"/>
                  </a:lnTo>
                  <a:lnTo>
                    <a:pt x="235" y="419"/>
                  </a:lnTo>
                  <a:lnTo>
                    <a:pt x="248" y="405"/>
                  </a:lnTo>
                  <a:lnTo>
                    <a:pt x="265" y="391"/>
                  </a:lnTo>
                  <a:lnTo>
                    <a:pt x="286" y="378"/>
                  </a:lnTo>
                  <a:lnTo>
                    <a:pt x="310" y="364"/>
                  </a:lnTo>
                  <a:lnTo>
                    <a:pt x="339" y="349"/>
                  </a:lnTo>
                  <a:lnTo>
                    <a:pt x="365" y="334"/>
                  </a:lnTo>
                  <a:lnTo>
                    <a:pt x="384" y="320"/>
                  </a:lnTo>
                  <a:lnTo>
                    <a:pt x="400" y="305"/>
                  </a:lnTo>
                  <a:lnTo>
                    <a:pt x="413" y="289"/>
                  </a:lnTo>
                  <a:lnTo>
                    <a:pt x="421" y="270"/>
                  </a:lnTo>
                  <a:lnTo>
                    <a:pt x="427" y="250"/>
                  </a:lnTo>
                  <a:lnTo>
                    <a:pt x="428" y="226"/>
                  </a:lnTo>
                  <a:lnTo>
                    <a:pt x="426" y="200"/>
                  </a:lnTo>
                  <a:lnTo>
                    <a:pt x="419" y="181"/>
                  </a:lnTo>
                  <a:lnTo>
                    <a:pt x="411" y="166"/>
                  </a:lnTo>
                  <a:lnTo>
                    <a:pt x="402" y="154"/>
                  </a:lnTo>
                  <a:lnTo>
                    <a:pt x="392" y="147"/>
                  </a:lnTo>
                  <a:lnTo>
                    <a:pt x="383" y="140"/>
                  </a:lnTo>
                  <a:lnTo>
                    <a:pt x="373" y="135"/>
                  </a:lnTo>
                  <a:lnTo>
                    <a:pt x="361" y="130"/>
                  </a:lnTo>
                  <a:lnTo>
                    <a:pt x="348" y="127"/>
                  </a:lnTo>
                  <a:lnTo>
                    <a:pt x="336" y="124"/>
                  </a:lnTo>
                  <a:lnTo>
                    <a:pt x="322" y="122"/>
                  </a:lnTo>
                  <a:lnTo>
                    <a:pt x="307" y="122"/>
                  </a:lnTo>
                  <a:lnTo>
                    <a:pt x="291" y="123"/>
                  </a:lnTo>
                  <a:lnTo>
                    <a:pt x="274" y="125"/>
                  </a:lnTo>
                  <a:lnTo>
                    <a:pt x="256" y="130"/>
                  </a:lnTo>
                  <a:lnTo>
                    <a:pt x="238" y="137"/>
                  </a:lnTo>
                  <a:lnTo>
                    <a:pt x="218" y="147"/>
                  </a:lnTo>
                  <a:lnTo>
                    <a:pt x="200" y="161"/>
                  </a:lnTo>
                  <a:lnTo>
                    <a:pt x="181" y="180"/>
                  </a:lnTo>
                  <a:lnTo>
                    <a:pt x="164" y="201"/>
                  </a:lnTo>
                  <a:lnTo>
                    <a:pt x="151" y="220"/>
                  </a:lnTo>
                  <a:lnTo>
                    <a:pt x="141" y="232"/>
                  </a:lnTo>
                  <a:lnTo>
                    <a:pt x="132" y="243"/>
                  </a:lnTo>
                  <a:lnTo>
                    <a:pt x="122" y="249"/>
                  </a:lnTo>
                  <a:lnTo>
                    <a:pt x="114" y="253"/>
                  </a:lnTo>
                  <a:lnTo>
                    <a:pt x="105" y="254"/>
                  </a:lnTo>
                  <a:lnTo>
                    <a:pt x="95" y="255"/>
                  </a:lnTo>
                  <a:lnTo>
                    <a:pt x="83" y="255"/>
                  </a:lnTo>
                  <a:lnTo>
                    <a:pt x="73" y="255"/>
                  </a:lnTo>
                  <a:lnTo>
                    <a:pt x="63" y="254"/>
                  </a:lnTo>
                  <a:lnTo>
                    <a:pt x="53" y="252"/>
                  </a:lnTo>
                  <a:lnTo>
                    <a:pt x="44" y="250"/>
                  </a:lnTo>
                  <a:lnTo>
                    <a:pt x="36" y="246"/>
                  </a:lnTo>
                  <a:lnTo>
                    <a:pt x="29" y="243"/>
                  </a:lnTo>
                  <a:lnTo>
                    <a:pt x="22" y="238"/>
                  </a:lnTo>
                  <a:lnTo>
                    <a:pt x="16" y="234"/>
                  </a:lnTo>
                  <a:lnTo>
                    <a:pt x="9" y="224"/>
                  </a:lnTo>
                  <a:lnTo>
                    <a:pt x="5" y="213"/>
                  </a:lnTo>
                  <a:lnTo>
                    <a:pt x="1" y="201"/>
                  </a:lnTo>
                  <a:lnTo>
                    <a:pt x="0" y="186"/>
                  </a:lnTo>
                  <a:lnTo>
                    <a:pt x="1" y="177"/>
                  </a:lnTo>
                  <a:lnTo>
                    <a:pt x="3" y="167"/>
                  </a:lnTo>
                  <a:lnTo>
                    <a:pt x="6" y="155"/>
                  </a:lnTo>
                  <a:lnTo>
                    <a:pt x="12" y="143"/>
                  </a:lnTo>
                  <a:lnTo>
                    <a:pt x="18" y="130"/>
                  </a:lnTo>
                  <a:lnTo>
                    <a:pt x="27" y="117"/>
                  </a:lnTo>
                  <a:lnTo>
                    <a:pt x="37" y="104"/>
                  </a:lnTo>
                  <a:lnTo>
                    <a:pt x="50" y="90"/>
                  </a:lnTo>
                  <a:lnTo>
                    <a:pt x="57" y="83"/>
                  </a:lnTo>
                  <a:lnTo>
                    <a:pt x="65" y="76"/>
                  </a:lnTo>
                  <a:lnTo>
                    <a:pt x="74" y="69"/>
                  </a:lnTo>
                  <a:lnTo>
                    <a:pt x="83" y="62"/>
                  </a:lnTo>
                  <a:lnTo>
                    <a:pt x="95" y="54"/>
                  </a:lnTo>
                  <a:lnTo>
                    <a:pt x="107" y="47"/>
                  </a:lnTo>
                  <a:lnTo>
                    <a:pt x="121" y="39"/>
                  </a:lnTo>
                  <a:lnTo>
                    <a:pt x="136" y="32"/>
                  </a:lnTo>
                  <a:lnTo>
                    <a:pt x="154" y="25"/>
                  </a:lnTo>
                  <a:lnTo>
                    <a:pt x="171" y="19"/>
                  </a:lnTo>
                  <a:lnTo>
                    <a:pt x="191" y="14"/>
                  </a:lnTo>
                  <a:lnTo>
                    <a:pt x="211" y="9"/>
                  </a:lnTo>
                  <a:lnTo>
                    <a:pt x="233" y="6"/>
                  </a:lnTo>
                  <a:lnTo>
                    <a:pt x="256" y="2"/>
                  </a:lnTo>
                  <a:lnTo>
                    <a:pt x="282" y="1"/>
                  </a:lnTo>
                  <a:lnTo>
                    <a:pt x="308" y="0"/>
                  </a:lnTo>
                  <a:lnTo>
                    <a:pt x="324" y="0"/>
                  </a:lnTo>
                  <a:lnTo>
                    <a:pt x="340" y="1"/>
                  </a:lnTo>
                  <a:lnTo>
                    <a:pt x="355" y="2"/>
                  </a:lnTo>
                  <a:lnTo>
                    <a:pt x="370" y="3"/>
                  </a:lnTo>
                  <a:lnTo>
                    <a:pt x="385" y="5"/>
                  </a:lnTo>
                  <a:lnTo>
                    <a:pt x="400" y="7"/>
                  </a:lnTo>
                  <a:lnTo>
                    <a:pt x="414" y="9"/>
                  </a:lnTo>
                  <a:lnTo>
                    <a:pt x="428" y="13"/>
                  </a:lnTo>
                  <a:lnTo>
                    <a:pt x="441" y="16"/>
                  </a:lnTo>
                  <a:lnTo>
                    <a:pt x="455" y="19"/>
                  </a:lnTo>
                  <a:lnTo>
                    <a:pt x="467" y="24"/>
                  </a:lnTo>
                  <a:lnTo>
                    <a:pt x="480" y="28"/>
                  </a:lnTo>
                  <a:lnTo>
                    <a:pt x="491" y="33"/>
                  </a:lnTo>
                  <a:lnTo>
                    <a:pt x="503" y="38"/>
                  </a:lnTo>
                  <a:lnTo>
                    <a:pt x="515" y="44"/>
                  </a:lnTo>
                  <a:lnTo>
                    <a:pt x="525" y="49"/>
                  </a:lnTo>
                  <a:lnTo>
                    <a:pt x="524" y="54"/>
                  </a:lnTo>
                  <a:lnTo>
                    <a:pt x="523" y="59"/>
                  </a:lnTo>
                  <a:lnTo>
                    <a:pt x="523" y="64"/>
                  </a:lnTo>
                  <a:lnTo>
                    <a:pt x="523" y="69"/>
                  </a:lnTo>
                  <a:lnTo>
                    <a:pt x="525" y="89"/>
                  </a:lnTo>
                  <a:lnTo>
                    <a:pt x="531" y="107"/>
                  </a:lnTo>
                  <a:lnTo>
                    <a:pt x="539" y="124"/>
                  </a:lnTo>
                  <a:lnTo>
                    <a:pt x="551" y="139"/>
                  </a:lnTo>
                  <a:lnTo>
                    <a:pt x="558" y="146"/>
                  </a:lnTo>
                  <a:lnTo>
                    <a:pt x="566" y="152"/>
                  </a:lnTo>
                  <a:lnTo>
                    <a:pt x="574" y="156"/>
                  </a:lnTo>
                  <a:lnTo>
                    <a:pt x="584" y="161"/>
                  </a:lnTo>
                  <a:lnTo>
                    <a:pt x="593" y="165"/>
                  </a:lnTo>
                  <a:lnTo>
                    <a:pt x="602" y="167"/>
                  </a:lnTo>
                  <a:lnTo>
                    <a:pt x="613" y="168"/>
                  </a:lnTo>
                  <a:lnTo>
                    <a:pt x="623" y="169"/>
                  </a:lnTo>
                  <a:lnTo>
                    <a:pt x="626" y="182"/>
                  </a:lnTo>
                  <a:lnTo>
                    <a:pt x="629" y="194"/>
                  </a:lnTo>
                  <a:lnTo>
                    <a:pt x="630" y="208"/>
                  </a:lnTo>
                  <a:lnTo>
                    <a:pt x="630" y="222"/>
                  </a:lnTo>
                  <a:lnTo>
                    <a:pt x="630" y="222"/>
                  </a:lnTo>
                  <a:lnTo>
                    <a:pt x="630" y="222"/>
                  </a:lnTo>
                  <a:lnTo>
                    <a:pt x="630" y="222"/>
                  </a:lnTo>
                  <a:lnTo>
                    <a:pt x="630" y="222"/>
                  </a:lnTo>
                  <a:lnTo>
                    <a:pt x="625" y="223"/>
                  </a:lnTo>
                  <a:lnTo>
                    <a:pt x="622" y="223"/>
                  </a:lnTo>
                  <a:lnTo>
                    <a:pt x="617" y="223"/>
                  </a:lnTo>
                  <a:lnTo>
                    <a:pt x="614" y="223"/>
                  </a:lnTo>
                  <a:lnTo>
                    <a:pt x="598" y="223"/>
                  </a:lnTo>
                  <a:lnTo>
                    <a:pt x="581" y="223"/>
                  </a:lnTo>
                  <a:lnTo>
                    <a:pt x="565" y="222"/>
                  </a:lnTo>
                  <a:lnTo>
                    <a:pt x="550" y="220"/>
                  </a:lnTo>
                  <a:lnTo>
                    <a:pt x="535" y="217"/>
                  </a:lnTo>
                  <a:lnTo>
                    <a:pt x="521" y="215"/>
                  </a:lnTo>
                  <a:lnTo>
                    <a:pt x="508" y="212"/>
                  </a:lnTo>
                  <a:lnTo>
                    <a:pt x="495" y="207"/>
                  </a:lnTo>
                  <a:lnTo>
                    <a:pt x="493" y="206"/>
                  </a:lnTo>
                  <a:lnTo>
                    <a:pt x="489" y="206"/>
                  </a:lnTo>
                  <a:lnTo>
                    <a:pt x="487" y="206"/>
                  </a:lnTo>
                  <a:lnTo>
                    <a:pt x="483" y="206"/>
                  </a:lnTo>
                  <a:lnTo>
                    <a:pt x="475" y="207"/>
                  </a:lnTo>
                  <a:lnTo>
                    <a:pt x="468" y="209"/>
                  </a:lnTo>
                  <a:lnTo>
                    <a:pt x="463" y="213"/>
                  </a:lnTo>
                  <a:lnTo>
                    <a:pt x="457" y="217"/>
                  </a:lnTo>
                  <a:lnTo>
                    <a:pt x="452" y="223"/>
                  </a:lnTo>
                  <a:lnTo>
                    <a:pt x="449" y="229"/>
                  </a:lnTo>
                  <a:lnTo>
                    <a:pt x="448" y="236"/>
                  </a:lnTo>
                  <a:lnTo>
                    <a:pt x="446" y="244"/>
                  </a:lnTo>
                  <a:lnTo>
                    <a:pt x="449" y="255"/>
                  </a:lnTo>
                  <a:lnTo>
                    <a:pt x="455" y="266"/>
                  </a:lnTo>
                  <a:lnTo>
                    <a:pt x="463" y="274"/>
                  </a:lnTo>
                  <a:lnTo>
                    <a:pt x="473" y="279"/>
                  </a:lnTo>
                  <a:lnTo>
                    <a:pt x="474" y="280"/>
                  </a:lnTo>
                  <a:lnTo>
                    <a:pt x="489" y="284"/>
                  </a:lnTo>
                  <a:lnTo>
                    <a:pt x="504" y="288"/>
                  </a:lnTo>
                  <a:lnTo>
                    <a:pt x="520" y="290"/>
                  </a:lnTo>
                  <a:lnTo>
                    <a:pt x="536" y="293"/>
                  </a:lnTo>
                  <a:lnTo>
                    <a:pt x="554" y="296"/>
                  </a:lnTo>
                  <a:lnTo>
                    <a:pt x="571" y="297"/>
                  </a:lnTo>
                  <a:lnTo>
                    <a:pt x="588" y="298"/>
                  </a:lnTo>
                  <a:lnTo>
                    <a:pt x="607" y="298"/>
                  </a:lnTo>
                  <a:lnTo>
                    <a:pt x="609" y="297"/>
                  </a:lnTo>
                  <a:lnTo>
                    <a:pt x="611" y="297"/>
                  </a:lnTo>
                  <a:lnTo>
                    <a:pt x="614" y="297"/>
                  </a:lnTo>
                  <a:lnTo>
                    <a:pt x="616" y="297"/>
                  </a:lnTo>
                  <a:lnTo>
                    <a:pt x="604" y="319"/>
                  </a:lnTo>
                  <a:lnTo>
                    <a:pt x="592" y="338"/>
                  </a:lnTo>
                  <a:lnTo>
                    <a:pt x="576" y="356"/>
                  </a:lnTo>
                  <a:lnTo>
                    <a:pt x="557" y="371"/>
                  </a:lnTo>
                  <a:lnTo>
                    <a:pt x="538" y="384"/>
                  </a:lnTo>
                  <a:lnTo>
                    <a:pt x="517" y="397"/>
                  </a:lnTo>
                  <a:lnTo>
                    <a:pt x="496" y="409"/>
                  </a:lnTo>
                  <a:lnTo>
                    <a:pt x="474" y="420"/>
                  </a:lnTo>
                  <a:lnTo>
                    <a:pt x="457" y="429"/>
                  </a:lnTo>
                  <a:lnTo>
                    <a:pt x="440" y="439"/>
                  </a:lnTo>
                  <a:lnTo>
                    <a:pt x="423" y="449"/>
                  </a:lnTo>
                  <a:lnTo>
                    <a:pt x="408" y="459"/>
                  </a:lnTo>
                  <a:lnTo>
                    <a:pt x="395" y="470"/>
                  </a:lnTo>
                  <a:lnTo>
                    <a:pt x="382" y="482"/>
                  </a:lnTo>
                  <a:lnTo>
                    <a:pt x="372" y="495"/>
                  </a:lnTo>
                  <a:lnTo>
                    <a:pt x="363" y="510"/>
                  </a:lnTo>
                  <a:close/>
                </a:path>
              </a:pathLst>
            </a:custGeom>
            <a:solidFill>
              <a:srgbClr val="3399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899" name="Freeform 27"/>
            <p:cNvSpPr>
              <a:spLocks/>
            </p:cNvSpPr>
            <p:nvPr/>
          </p:nvSpPr>
          <p:spPr bwMode="auto">
            <a:xfrm>
              <a:off x="5224" y="2581"/>
              <a:ext cx="22" cy="22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2" y="14"/>
                </a:cxn>
                <a:cxn ang="0">
                  <a:pos x="43" y="22"/>
                </a:cxn>
                <a:cxn ang="0">
                  <a:pos x="42" y="31"/>
                </a:cxn>
                <a:cxn ang="0">
                  <a:pos x="38" y="38"/>
                </a:cxn>
                <a:cxn ang="0">
                  <a:pos x="31" y="43"/>
                </a:cxn>
                <a:cxn ang="0">
                  <a:pos x="21" y="45"/>
                </a:cxn>
                <a:cxn ang="0">
                  <a:pos x="12" y="43"/>
                </a:cxn>
                <a:cxn ang="0">
                  <a:pos x="5" y="38"/>
                </a:cxn>
                <a:cxn ang="0">
                  <a:pos x="1" y="31"/>
                </a:cxn>
                <a:cxn ang="0">
                  <a:pos x="0" y="22"/>
                </a:cxn>
                <a:cxn ang="0">
                  <a:pos x="1" y="14"/>
                </a:cxn>
                <a:cxn ang="0">
                  <a:pos x="5" y="7"/>
                </a:cxn>
                <a:cxn ang="0">
                  <a:pos x="12" y="2"/>
                </a:cxn>
                <a:cxn ang="0">
                  <a:pos x="21" y="0"/>
                </a:cxn>
              </a:cxnLst>
              <a:rect l="0" t="0" r="r" b="b"/>
              <a:pathLst>
                <a:path w="43" h="45">
                  <a:moveTo>
                    <a:pt x="21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2" y="14"/>
                  </a:lnTo>
                  <a:lnTo>
                    <a:pt x="43" y="22"/>
                  </a:lnTo>
                  <a:lnTo>
                    <a:pt x="42" y="31"/>
                  </a:lnTo>
                  <a:lnTo>
                    <a:pt x="38" y="38"/>
                  </a:lnTo>
                  <a:lnTo>
                    <a:pt x="31" y="43"/>
                  </a:lnTo>
                  <a:lnTo>
                    <a:pt x="21" y="45"/>
                  </a:lnTo>
                  <a:lnTo>
                    <a:pt x="12" y="43"/>
                  </a:lnTo>
                  <a:lnTo>
                    <a:pt x="5" y="38"/>
                  </a:lnTo>
                  <a:lnTo>
                    <a:pt x="1" y="31"/>
                  </a:lnTo>
                  <a:lnTo>
                    <a:pt x="0" y="22"/>
                  </a:lnTo>
                  <a:lnTo>
                    <a:pt x="1" y="14"/>
                  </a:lnTo>
                  <a:lnTo>
                    <a:pt x="5" y="7"/>
                  </a:lnTo>
                  <a:lnTo>
                    <a:pt x="12" y="2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19900" name="Freeform 28"/>
            <p:cNvSpPr>
              <a:spLocks/>
            </p:cNvSpPr>
            <p:nvPr/>
          </p:nvSpPr>
          <p:spPr bwMode="auto">
            <a:xfrm>
              <a:off x="5317" y="2581"/>
              <a:ext cx="23" cy="22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31" y="2"/>
                </a:cxn>
                <a:cxn ang="0">
                  <a:pos x="38" y="7"/>
                </a:cxn>
                <a:cxn ang="0">
                  <a:pos x="43" y="14"/>
                </a:cxn>
                <a:cxn ang="0">
                  <a:pos x="45" y="22"/>
                </a:cxn>
                <a:cxn ang="0">
                  <a:pos x="43" y="31"/>
                </a:cxn>
                <a:cxn ang="0">
                  <a:pos x="38" y="38"/>
                </a:cxn>
                <a:cxn ang="0">
                  <a:pos x="31" y="43"/>
                </a:cxn>
                <a:cxn ang="0">
                  <a:pos x="22" y="45"/>
                </a:cxn>
                <a:cxn ang="0">
                  <a:pos x="14" y="43"/>
                </a:cxn>
                <a:cxn ang="0">
                  <a:pos x="7" y="38"/>
                </a:cxn>
                <a:cxn ang="0">
                  <a:pos x="2" y="31"/>
                </a:cxn>
                <a:cxn ang="0">
                  <a:pos x="0" y="22"/>
                </a:cxn>
                <a:cxn ang="0">
                  <a:pos x="2" y="14"/>
                </a:cxn>
                <a:cxn ang="0">
                  <a:pos x="7" y="7"/>
                </a:cxn>
                <a:cxn ang="0">
                  <a:pos x="14" y="2"/>
                </a:cxn>
                <a:cxn ang="0">
                  <a:pos x="22" y="0"/>
                </a:cxn>
              </a:cxnLst>
              <a:rect l="0" t="0" r="r" b="b"/>
              <a:pathLst>
                <a:path w="45" h="45">
                  <a:moveTo>
                    <a:pt x="22" y="0"/>
                  </a:moveTo>
                  <a:lnTo>
                    <a:pt x="31" y="2"/>
                  </a:lnTo>
                  <a:lnTo>
                    <a:pt x="38" y="7"/>
                  </a:lnTo>
                  <a:lnTo>
                    <a:pt x="43" y="14"/>
                  </a:lnTo>
                  <a:lnTo>
                    <a:pt x="45" y="22"/>
                  </a:lnTo>
                  <a:lnTo>
                    <a:pt x="43" y="31"/>
                  </a:lnTo>
                  <a:lnTo>
                    <a:pt x="38" y="38"/>
                  </a:lnTo>
                  <a:lnTo>
                    <a:pt x="31" y="43"/>
                  </a:lnTo>
                  <a:lnTo>
                    <a:pt x="22" y="45"/>
                  </a:lnTo>
                  <a:lnTo>
                    <a:pt x="14" y="43"/>
                  </a:lnTo>
                  <a:lnTo>
                    <a:pt x="7" y="38"/>
                  </a:lnTo>
                  <a:lnTo>
                    <a:pt x="2" y="31"/>
                  </a:lnTo>
                  <a:lnTo>
                    <a:pt x="0" y="22"/>
                  </a:lnTo>
                  <a:lnTo>
                    <a:pt x="2" y="14"/>
                  </a:lnTo>
                  <a:lnTo>
                    <a:pt x="7" y="7"/>
                  </a:lnTo>
                  <a:lnTo>
                    <a:pt x="14" y="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719907" name="Picture 35" descr="a86c1599e3a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4438650"/>
            <a:ext cx="1657350" cy="1631950"/>
          </a:xfrm>
          <a:prstGeom prst="rect">
            <a:avLst/>
          </a:prstGeom>
          <a:noFill/>
        </p:spPr>
      </p:pic>
      <p:sp>
        <p:nvSpPr>
          <p:cNvPr id="719908" name="Text Box 36"/>
          <p:cNvSpPr txBox="1">
            <a:spLocks noChangeArrowheads="1"/>
          </p:cNvSpPr>
          <p:nvPr/>
        </p:nvSpPr>
        <p:spPr bwMode="auto">
          <a:xfrm>
            <a:off x="611188" y="836613"/>
            <a:ext cx="7859712" cy="762000"/>
          </a:xfrm>
          <a:prstGeom prst="rect">
            <a:avLst/>
          </a:prstGeom>
          <a:solidFill>
            <a:schemeClr val="bg1"/>
          </a:solidFill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FF3300"/>
                </a:solidFill>
                <a:latin typeface="Arial" charset="0"/>
              </a:rPr>
              <a:t>Структура объяснительно-иллюстративного</a:t>
            </a:r>
          </a:p>
          <a:p>
            <a:pPr algn="ctr"/>
            <a:r>
              <a:rPr lang="ru-RU" sz="2200" b="1">
                <a:solidFill>
                  <a:srgbClr val="FF3300"/>
                </a:solidFill>
                <a:latin typeface="Arial" charset="0"/>
              </a:rPr>
              <a:t>метода обучения (ОИМ):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42910" y="1285860"/>
            <a:ext cx="7993062" cy="2708275"/>
            <a:chOff x="385" y="1631"/>
            <a:chExt cx="5035" cy="1706"/>
          </a:xfrm>
        </p:grpSpPr>
        <p:sp>
          <p:nvSpPr>
            <p:cNvPr id="709640" name="Text Box 8"/>
            <p:cNvSpPr txBox="1">
              <a:spLocks noChangeArrowheads="1"/>
            </p:cNvSpPr>
            <p:nvPr/>
          </p:nvSpPr>
          <p:spPr bwMode="auto">
            <a:xfrm>
              <a:off x="385" y="2115"/>
              <a:ext cx="5035" cy="122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9966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2000" b="1" dirty="0">
                  <a:solidFill>
                    <a:schemeClr val="accent2"/>
                  </a:solidFill>
                  <a:latin typeface="Arial" charset="0"/>
                </a:rPr>
                <a:t>«Сведений науки не следует сообщать учащемуся, но его надо привести к тому, чтобы он сам их находил, самодеятельно ими овладевал.</a:t>
              </a:r>
              <a:r>
                <a:rPr lang="ru-RU" sz="2000" dirty="0">
                  <a:latin typeface="Arial" charset="0"/>
                </a:rPr>
                <a:t> </a:t>
              </a:r>
            </a:p>
            <a:p>
              <a:r>
                <a:rPr lang="ru-RU" sz="2000" dirty="0">
                  <a:latin typeface="Arial" charset="0"/>
                </a:rPr>
                <a:t>Такой метод обучения наилучший, </a:t>
              </a:r>
              <a:r>
                <a:rPr lang="ru-RU" sz="2000" b="1" dirty="0">
                  <a:solidFill>
                    <a:srgbClr val="FF3300"/>
                  </a:solidFill>
                  <a:latin typeface="Arial" charset="0"/>
                </a:rPr>
                <a:t>самый трудный, самый редкий.</a:t>
              </a:r>
              <a:r>
                <a:rPr lang="ru-RU" sz="2000" dirty="0">
                  <a:latin typeface="Arial" charset="0"/>
                </a:rPr>
                <a:t> Изложение, считывание, диктовка против него – детская забава. Зато такие приемы и никуда и не годятся…»</a:t>
              </a:r>
            </a:p>
          </p:txBody>
        </p:sp>
        <p:sp>
          <p:nvSpPr>
            <p:cNvPr id="709641" name="Rectangle 9"/>
            <p:cNvSpPr>
              <a:spLocks noChangeArrowheads="1"/>
            </p:cNvSpPr>
            <p:nvPr/>
          </p:nvSpPr>
          <p:spPr bwMode="auto">
            <a:xfrm>
              <a:off x="411" y="1631"/>
              <a:ext cx="2268" cy="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ru-RU" b="1">
                  <a:solidFill>
                    <a:srgbClr val="FF3300"/>
                  </a:solidFill>
                  <a:latin typeface="Arial" charset="0"/>
                </a:rPr>
                <a:t>А. Дистервег, Х</a:t>
              </a:r>
              <a:r>
                <a:rPr lang="en-US" b="1">
                  <a:solidFill>
                    <a:srgbClr val="FF3300"/>
                  </a:solidFill>
                  <a:latin typeface="Arial" charset="0"/>
                </a:rPr>
                <a:t>I</a:t>
              </a:r>
              <a:r>
                <a:rPr lang="ru-RU" b="1">
                  <a:solidFill>
                    <a:srgbClr val="FF3300"/>
                  </a:solidFill>
                  <a:latin typeface="Arial" charset="0"/>
                </a:rPr>
                <a:t>Х век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предметное мышление (решение задач, проблем)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 smtClean="0"/>
              <a:t>умение отличать известное от неизвестного;</a:t>
            </a:r>
            <a:endParaRPr lang="ru-RU" b="1" i="1" dirty="0" smtClean="0"/>
          </a:p>
          <a:p>
            <a:pPr lvl="0"/>
            <a:r>
              <a:rPr lang="ru-RU" dirty="0" smtClean="0"/>
              <a:t>умение в </a:t>
            </a:r>
            <a:r>
              <a:rPr lang="ru-RU" dirty="0" err="1" smtClean="0"/>
              <a:t>недоопределенной</a:t>
            </a:r>
            <a:r>
              <a:rPr lang="ru-RU" dirty="0" smtClean="0"/>
              <a:t> ситуации указать, каких знаний и умений не хватает для успешного действия;</a:t>
            </a:r>
            <a:endParaRPr lang="ru-RU" b="1" i="1" dirty="0" smtClean="0"/>
          </a:p>
          <a:p>
            <a:pPr lvl="0"/>
            <a:r>
              <a:rPr lang="ru-RU" dirty="0" smtClean="0"/>
              <a:t>умение формулировать предположения о том, как искать недостающий способ действия (недостающее знание);</a:t>
            </a:r>
            <a:endParaRPr lang="ru-RU" b="1" i="1" dirty="0" smtClean="0"/>
          </a:p>
          <a:p>
            <a:pPr lvl="0"/>
            <a:r>
              <a:rPr lang="ru-RU" dirty="0" smtClean="0"/>
              <a:t>находить информацию, недостающую для решения задачи, в литературе, у взрослых, в других источниках информации (в том числе, в поисковых компьютерных системах, словарях, справочниках и пр.).</a:t>
            </a:r>
            <a:endParaRPr lang="ru-RU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466406"/>
            <a:ext cx="8329642" cy="1391594"/>
          </a:xfrm>
        </p:spPr>
        <p:txBody>
          <a:bodyPr>
            <a:noAutofit/>
          </a:bodyPr>
          <a:lstStyle/>
          <a:p>
            <a:pPr lvl="3" algn="l" rtl="0">
              <a:spcBef>
                <a:spcPct val="0"/>
              </a:spcBef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содержательная коммуникация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(коммуникативная компетентность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ru-RU" sz="28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827474"/>
          </a:xfrm>
        </p:spPr>
        <p:txBody>
          <a:bodyPr>
            <a:normAutofit fontScale="92500" lnSpcReduction="10000"/>
          </a:bodyPr>
          <a:lstStyle/>
          <a:p>
            <a:pPr lvl="3"/>
            <a:r>
              <a:rPr lang="ru-RU" sz="2000" dirty="0" smtClean="0"/>
              <a:t>владение способами внутригруппового и межгруппового взаимодействия при решении учебных задач;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умение презентовать свои достижения (превращать результат своей работы в продукт, предназначенный для других);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умение осуществлять продуктивное взаимодействие с другими участниками совместного исследования или учения (в том числе, пробы общения в сети Интернет);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умение понимать несложные научно-популярные тексты, выделяя в них существенное по отношению к предстоящей задаче;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способность воспринимать художественные произведения (литературные, музыкальные, изобразительного искусства), выступая в разных позициях (автора, зрителя, критика);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способность понимать позиции разных участников коммуникации и продолжать их логику мышления.</a:t>
            </a:r>
            <a:endParaRPr lang="ru-RU" sz="2000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183880" cy="10515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владение информацией (информационная компетентность)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70350"/>
          </a:xfrm>
        </p:spPr>
        <p:txBody>
          <a:bodyPr>
            <a:normAutofit fontScale="77500" lnSpcReduction="20000"/>
          </a:bodyPr>
          <a:lstStyle/>
          <a:p>
            <a:pPr lvl="3"/>
            <a:r>
              <a:rPr lang="ru-RU" sz="2000" dirty="0" smtClean="0"/>
              <a:t>правильно, осознанно читать (про себя) простой научно-популярный текст (независимо от скорости); определять главную мысль текста; находить в тексте незнакомые слова, определять их значение разными способами, составлять простейший план несложного текста для пересказа; рассказывать несложный текст по плану, описывать устно объект наблюдения;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классифицировать объекты; использовать сравнение для установления общих и специфических свойств объектов; высказывать суждения по результатам сравнения;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представлять результаты данных в виде простейших таблиц и диаграмм;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читать простейшие картосхемы с внесенной туда информацией о природных и социальных объектах;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читать простейшие графики, диаграммы и таблицы, содержащие информацию об объектах и процессах;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находить в справочниках, словарях и поисковых компьютерных системах ответ на интересующий вопрос;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следовать инструкции по правильному применению приборов, инструментов и технических устройств в соответствии с их назначением и правилами техники безопасности;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работать с модельными средствами (знаковыми, графическими, словесными) в рамках изученного материала.</a:t>
            </a:r>
            <a:endParaRPr lang="ru-RU" sz="2000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643578"/>
            <a:ext cx="8183880" cy="105156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саморазвитие : учебная (образовательная) компетентность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30352"/>
            <a:ext cx="8686800" cy="5184664"/>
          </a:xfrm>
        </p:spPr>
        <p:txBody>
          <a:bodyPr>
            <a:normAutofit fontScale="70000" lnSpcReduction="20000"/>
          </a:bodyPr>
          <a:lstStyle/>
          <a:p>
            <a:pPr lvl="3"/>
            <a:r>
              <a:rPr lang="ru-RU" sz="2000" dirty="0" smtClean="0"/>
              <a:t>способность осуществлять сознательный выбор заданий разного уровня трудности, материала для тренировки и подготовки творческих работ;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способность критично и содержательно оценивать ход своей предметной работы и полученный результат, сознательно контролировать свои учебные действия;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самостоятельность суждений, критичность по отношению к своим и чужим действиям и высказываниям, инициативность, способность и склонность к преобразованию сложившихся способов действия, если эти способы действий входят в противоречие с новыми условиями </a:t>
            </a:r>
            <a:r>
              <a:rPr lang="ru-RU" sz="2000" dirty="0" err="1" smtClean="0"/>
              <a:t>действования</a:t>
            </a:r>
            <a:r>
              <a:rPr lang="ru-RU" sz="2000" dirty="0" smtClean="0"/>
              <a:t>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определять последовательность действий для решения предметной задачи, осуществлять простейшее планирование своей работы;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обнаруживать свои трудности в выполнении действия тем или иным способом; 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уметь на основе установленных ими причин ошибок подбирать задания, позволяющие самостоятельно корректировать выполнение действия известным им способом, определять объем таких заданий, способы их выполнения;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 предполагать, какие ошибки можно допустить при решении того или иного задания в рамках действия освоенными способами; 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определять степень сложности заданий; находить образцы для проверки работы; 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сопоставлять свою работу с образцом; оценивать свою работу по критериям, выработанным в классе;</a:t>
            </a:r>
            <a:endParaRPr lang="ru-RU" sz="2000" b="1" i="1" dirty="0" smtClean="0"/>
          </a:p>
          <a:p>
            <a:pPr lvl="3"/>
            <a:r>
              <a:rPr lang="ru-RU" sz="2000" dirty="0" smtClean="0"/>
              <a:t>сопоставлять свою оценку с оценкой другого человека (учителя, одноклассника, родителей); осуществлять свободный выбор продукта, предъявляемого «на оценку» учителю и классу, назначая самостоятельно критерии оценивания.</a:t>
            </a:r>
            <a:endParaRPr lang="ru-RU" sz="2000" b="1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9154" name="Group 66"/>
          <p:cNvGraphicFramePr>
            <a:graphicFrameLocks noGrp="1"/>
          </p:cNvGraphicFramePr>
          <p:nvPr>
            <p:ph/>
          </p:nvPr>
        </p:nvGraphicFramePr>
        <p:xfrm>
          <a:off x="714348" y="1142984"/>
          <a:ext cx="7918450" cy="5466715"/>
        </p:xfrm>
        <a:graphic>
          <a:graphicData uri="http://schemas.openxmlformats.org/drawingml/2006/table">
            <a:tbl>
              <a:tblPr/>
              <a:tblGrid>
                <a:gridCol w="4246563"/>
                <a:gridCol w="3671887"/>
              </a:tblGrid>
              <a:tr h="650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Краткое описание этапов урока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открытия нового знания в ТДМ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Перечень УУД, выполняемых учащимися на данных этапах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111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1. Мотивация (самоопределение) к учебной деятельности.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306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Данный этап процесса обучения предполагает осознанное вхождение учащегося в пространство УД.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 этой целью на данном этапе организуется мотивирование ученика к УД, а именно: 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1)   актуализируются требования к нему со стороны УД («надо»);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2)   создаются условия для возникновения у него внутренней потребности включения в учебную деятельность («хочу»);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3)   устанавливаются тематические рамки («могу»).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 развитом варианте здесь происходят процессы адекватного самоопределения в УД (субъектный и личностный уровни).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самоопределение (Л);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смыслообразование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(Л);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внутренняя позиция школьника (Л);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учебно-познавательная мотивация (Л);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планирование учебного сотрудничества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(К)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9149" name="Text Box 61"/>
          <p:cNvSpPr txBox="1">
            <a:spLocks noChangeArrowheads="1"/>
          </p:cNvSpPr>
          <p:nvPr/>
        </p:nvSpPr>
        <p:spPr bwMode="auto">
          <a:xfrm>
            <a:off x="971550" y="476250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3300"/>
                </a:solidFill>
                <a:latin typeface="Arial" charset="0"/>
              </a:rPr>
              <a:t>УУД, выполняемые учащимися при включении их в учебную деятельность</a:t>
            </a:r>
            <a:r>
              <a:rPr lang="ru-RU" sz="2000" b="1">
                <a:latin typeface="Arial" charset="0"/>
              </a:rPr>
              <a:t> 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4305" name="Group 97"/>
          <p:cNvGraphicFramePr>
            <a:graphicFrameLocks noGrp="1"/>
          </p:cNvGraphicFramePr>
          <p:nvPr>
            <p:ph/>
          </p:nvPr>
        </p:nvGraphicFramePr>
        <p:xfrm>
          <a:off x="685800" y="1392238"/>
          <a:ext cx="7989888" cy="5222875"/>
        </p:xfrm>
        <a:graphic>
          <a:graphicData uri="http://schemas.openxmlformats.org/drawingml/2006/table">
            <a:tbl>
              <a:tblPr/>
              <a:tblGrid>
                <a:gridCol w="4246563"/>
                <a:gridCol w="3743325"/>
              </a:tblGrid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Краткое описание этапов урока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открытия нового знания в ТДМ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Перечень УУД, выполняемых учащимися на данных этапах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11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Актуализация и фиксирование индивидуального затруднения в пробном действии.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 данном этапе организуется подготовка учащихся к открытию нового знания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 (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актуализация изученных способов действий мыслительных операций),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выполнение ими пробного учебного действия и фиксация индивидуального затруднения.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Завершение этапа связано с организацией выхода учащихся в рефлексию пробного учебного действия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анализ, синтез, сравнение, обобщение, классификация, аналогия (П);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осознанное и произвольное построение речевого высказывания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извлечение необходимой информации из текстов (П);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использование знаково-символических средств (П);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структурирование знаний (П);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построение логической цепи рассуждений (П);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постановка учебной задачи в сотрудничестве с учителем  (Р);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формулирование и аргументация своего мнения, учет разных мнений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(К);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волевая саморегуляция (Р).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4224" name="Text Box 16"/>
          <p:cNvSpPr txBox="1">
            <a:spLocks noChangeArrowheads="1"/>
          </p:cNvSpPr>
          <p:nvPr/>
        </p:nvSpPr>
        <p:spPr bwMode="auto">
          <a:xfrm>
            <a:off x="971550" y="476250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3300"/>
                </a:solidFill>
                <a:latin typeface="Arial" charset="0"/>
              </a:rPr>
              <a:t>УУД, выполняемые учащимися при включении их в учебную деятельность</a:t>
            </a:r>
            <a:r>
              <a:rPr lang="ru-RU" sz="2000" b="1">
                <a:latin typeface="Arial" charset="0"/>
              </a:rPr>
              <a:t> 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42875"/>
            <a:ext cx="6719887" cy="5715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>
              <a:defRPr/>
            </a:pPr>
            <a:r>
              <a:rPr lang="ru-RU" sz="2000" dirty="0">
                <a:latin typeface="Monotype Corsiva" pitchFamily="66" charset="0"/>
              </a:rPr>
              <a:t>Концепция СДП базируется </a:t>
            </a:r>
            <a:r>
              <a:rPr lang="ru-RU" sz="2000" dirty="0" smtClean="0">
                <a:latin typeface="Monotype Corsiva" pitchFamily="66" charset="0"/>
              </a:rPr>
              <a:t>на тезисах</a:t>
            </a:r>
            <a:endParaRPr lang="ru-RU" dirty="0">
              <a:latin typeface="Monotype Corsiva" pitchFamily="66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2143125"/>
            <a:ext cx="714375" cy="665163"/>
            <a:chOff x="1110" y="2656"/>
            <a:chExt cx="1549" cy="1351"/>
          </a:xfrm>
        </p:grpSpPr>
        <p:sp>
          <p:nvSpPr>
            <p:cNvPr id="5145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6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199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0" y="2928938"/>
            <a:ext cx="762000" cy="665162"/>
            <a:chOff x="3174" y="2656"/>
            <a:chExt cx="1549" cy="1351"/>
          </a:xfrm>
        </p:grpSpPr>
        <p:sp>
          <p:nvSpPr>
            <p:cNvPr id="5142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3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26" name="Line 11"/>
          <p:cNvSpPr>
            <a:spLocks noChangeShapeType="1"/>
          </p:cNvSpPr>
          <p:nvPr/>
        </p:nvSpPr>
        <p:spPr bwMode="auto">
          <a:xfrm flipV="1">
            <a:off x="785813" y="2571750"/>
            <a:ext cx="8215312" cy="46038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7" name="Text Box 12"/>
          <p:cNvSpPr txBox="1">
            <a:spLocks noChangeArrowheads="1"/>
          </p:cNvSpPr>
          <p:nvPr/>
        </p:nvSpPr>
        <p:spPr bwMode="auto">
          <a:xfrm>
            <a:off x="3429000" y="2100263"/>
            <a:ext cx="184150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ru-RU" sz="1200">
              <a:solidFill>
                <a:schemeClr val="tx2"/>
              </a:solidFill>
            </a:endParaRPr>
          </a:p>
        </p:txBody>
      </p:sp>
      <p:sp>
        <p:nvSpPr>
          <p:cNvPr id="5128" name="Line 14"/>
          <p:cNvSpPr>
            <a:spLocks noChangeShapeType="1"/>
          </p:cNvSpPr>
          <p:nvPr/>
        </p:nvSpPr>
        <p:spPr bwMode="auto">
          <a:xfrm flipV="1">
            <a:off x="785813" y="3475038"/>
            <a:ext cx="8215312" cy="46037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" name="Text Box 16"/>
          <p:cNvSpPr txBox="1">
            <a:spLocks noChangeArrowheads="1"/>
          </p:cNvSpPr>
          <p:nvPr/>
        </p:nvSpPr>
        <p:spPr bwMode="gray">
          <a:xfrm>
            <a:off x="214313" y="3000375"/>
            <a:ext cx="354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3857625"/>
            <a:ext cx="762000" cy="665163"/>
            <a:chOff x="1110" y="2656"/>
            <a:chExt cx="1549" cy="1351"/>
          </a:xfrm>
        </p:grpSpPr>
        <p:sp>
          <p:nvSpPr>
            <p:cNvPr id="5139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40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5131" name="Line 25"/>
          <p:cNvSpPr>
            <a:spLocks noChangeShapeType="1"/>
          </p:cNvSpPr>
          <p:nvPr/>
        </p:nvSpPr>
        <p:spPr bwMode="auto">
          <a:xfrm>
            <a:off x="785813" y="4429125"/>
            <a:ext cx="8215312" cy="46038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2" name="Text Box 26"/>
          <p:cNvSpPr txBox="1">
            <a:spLocks noChangeArrowheads="1"/>
          </p:cNvSpPr>
          <p:nvPr/>
        </p:nvSpPr>
        <p:spPr bwMode="auto">
          <a:xfrm>
            <a:off x="3429000" y="3906838"/>
            <a:ext cx="184150" cy="307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ru-RU" sz="1400">
              <a:solidFill>
                <a:schemeClr val="tx2"/>
              </a:solidFill>
            </a:endParaRPr>
          </a:p>
        </p:txBody>
      </p:sp>
      <p:sp>
        <p:nvSpPr>
          <p:cNvPr id="5133" name="Text Box 27"/>
          <p:cNvSpPr txBox="1">
            <a:spLocks noChangeArrowheads="1"/>
          </p:cNvSpPr>
          <p:nvPr/>
        </p:nvSpPr>
        <p:spPr bwMode="gray">
          <a:xfrm>
            <a:off x="142875" y="39290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134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135" name="Прямоугольник 32"/>
          <p:cNvSpPr>
            <a:spLocks noChangeArrowheads="1"/>
          </p:cNvSpPr>
          <p:nvPr/>
        </p:nvSpPr>
        <p:spPr bwMode="auto">
          <a:xfrm>
            <a:off x="214313" y="2286000"/>
            <a:ext cx="304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785813" y="1571625"/>
            <a:ext cx="807243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Monotype Corsiva" pitchFamily="66" charset="0"/>
              </a:rPr>
              <a:t>	Окружающий мир – объект познания учащихся, имеет системную организацию. Любые объекты его могут быть представлены как системы. Вне систем они существовать не могут. </a:t>
            </a:r>
          </a:p>
        </p:txBody>
      </p:sp>
      <p:sp>
        <p:nvSpPr>
          <p:cNvPr id="35" name="Прямоугольник 34"/>
          <p:cNvSpPr>
            <a:spLocks noChangeArrowheads="1"/>
          </p:cNvSpPr>
          <p:nvPr/>
        </p:nvSpPr>
        <p:spPr bwMode="auto">
          <a:xfrm>
            <a:off x="928688" y="2786063"/>
            <a:ext cx="7858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Monotype Corsiva" pitchFamily="66" charset="0"/>
              </a:rPr>
              <a:t>	Развитие систем подчиняется законам диалектики, она является основой и системных исследований.</a:t>
            </a:r>
          </a:p>
        </p:txBody>
      </p:sp>
      <p:sp>
        <p:nvSpPr>
          <p:cNvPr id="36" name="Прямоугольник 35"/>
          <p:cNvSpPr>
            <a:spLocks noChangeArrowheads="1"/>
          </p:cNvSpPr>
          <p:nvPr/>
        </p:nvSpPr>
        <p:spPr bwMode="auto">
          <a:xfrm>
            <a:off x="1000125" y="3714750"/>
            <a:ext cx="77866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Monotype Corsiva" pitchFamily="66" charset="0"/>
              </a:rPr>
              <a:t>	Применение учащимися системных исследований возможно только на основе их собственной УД.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5280" name="Group 48"/>
          <p:cNvGraphicFramePr>
            <a:graphicFrameLocks noGrp="1"/>
          </p:cNvGraphicFramePr>
          <p:nvPr>
            <p:ph/>
          </p:nvPr>
        </p:nvGraphicFramePr>
        <p:xfrm>
          <a:off x="685800" y="1392238"/>
          <a:ext cx="7989888" cy="4561459"/>
        </p:xfrm>
        <a:graphic>
          <a:graphicData uri="http://schemas.openxmlformats.org/drawingml/2006/table">
            <a:tbl>
              <a:tblPr/>
              <a:tblGrid>
                <a:gridCol w="4246563"/>
                <a:gridCol w="3743325"/>
              </a:tblGrid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Краткое описание этапов урока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открытия нового знания в ТДМ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Перечень УУД, выполняемых учащимися на данных этапах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11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Выявление места и причины затруднения.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6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 данном этапе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учащиеся должны: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1) Восстановить свои действия и выявить место – шаг, операцию, − где возникло затруднение;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2) Соотнести свои действия с используемым способом и зафиксировать причину затруднения – те конкретные знания, умения или способности, которых недостает для решения исходной задачи и задач такого класса или типа вообще.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волевая саморегуляция (Р);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синтез, сравнение, аналогия (П);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подведение под понятие (П);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использование знаково-символических средств (П);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 постановка и формулирование проблемы (П);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формулирование и аргументация своего мнения;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учет разных мнений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(К);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endParaRPr kumimoji="0" lang="ru-RU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5248" name="Text Box 16"/>
          <p:cNvSpPr txBox="1">
            <a:spLocks noChangeArrowheads="1"/>
          </p:cNvSpPr>
          <p:nvPr/>
        </p:nvSpPr>
        <p:spPr bwMode="auto">
          <a:xfrm>
            <a:off x="971550" y="476250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3300"/>
                </a:solidFill>
                <a:latin typeface="Arial" charset="0"/>
              </a:rPr>
              <a:t>УУД, выполняемые учащимися при включении их в учебную деятельность</a:t>
            </a:r>
            <a:r>
              <a:rPr lang="ru-RU" sz="2000" b="1">
                <a:latin typeface="Arial" charset="0"/>
              </a:rPr>
              <a:t> 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37342" name="Group 62"/>
          <p:cNvGraphicFramePr>
            <a:graphicFrameLocks noGrp="1"/>
          </p:cNvGraphicFramePr>
          <p:nvPr>
            <p:ph/>
          </p:nvPr>
        </p:nvGraphicFramePr>
        <p:xfrm>
          <a:off x="539750" y="1392238"/>
          <a:ext cx="8135938" cy="4820539"/>
        </p:xfrm>
        <a:graphic>
          <a:graphicData uri="http://schemas.openxmlformats.org/drawingml/2006/table">
            <a:tbl>
              <a:tblPr/>
              <a:tblGrid>
                <a:gridCol w="4392613"/>
                <a:gridCol w="3743325"/>
              </a:tblGrid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Краткое описание этапов урока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открытия нового знания в ТДМ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   Перечень УУД, выполняемых учащимися на данных этапах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111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 Построение проекта выхода из затруднения.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67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На данном этапе учащиеся в коммуникативной форме обдумывают проект будущих учебных действий: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ставят цель,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согласовывают тему урока,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выбирают способ,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строят план достижения цели;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определяют средства, ресурсы и сроки.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Этим процессом руководит учитель: на первых порах с помощью подводящего диалога, затем – побуждающего, а затем и с помощью исследовательских методов.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нравственно-этическое оценивание усваиваемого содержания (Л);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постановка познавательной цели (П);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планирование, прогнозирование (Р);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построение речевых высказываний (П);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выбор наиболее эффективных способов решения задач (П);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-  планирование учебного сотрудничества (К);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разрешение конфликтов (К);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482725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- понимание относительности мнений и подходов для решения проблем (К)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37296" name="Text Box 16"/>
          <p:cNvSpPr txBox="1">
            <a:spLocks noChangeArrowheads="1"/>
          </p:cNvSpPr>
          <p:nvPr/>
        </p:nvSpPr>
        <p:spPr bwMode="auto">
          <a:xfrm>
            <a:off x="971550" y="476250"/>
            <a:ext cx="741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rgbClr val="FF3300"/>
                </a:solidFill>
                <a:latin typeface="Arial" charset="0"/>
              </a:rPr>
              <a:t>УУД, выполняемые учащимися при включении их в учебную деятельность</a:t>
            </a:r>
            <a:r>
              <a:rPr lang="ru-RU" sz="2000" b="1">
                <a:latin typeface="Arial" charset="0"/>
              </a:rPr>
              <a:t> </a:t>
            </a:r>
            <a:r>
              <a:rPr lang="ru-RU" sz="200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gray">
          <a:xfrm>
            <a:off x="576263" y="188913"/>
            <a:ext cx="7920037" cy="1439862"/>
          </a:xfrm>
          <a:prstGeom prst="roundRect">
            <a:avLst>
              <a:gd name="adj" fmla="val 46389"/>
            </a:avLst>
          </a:prstGeom>
          <a:solidFill>
            <a:srgbClr val="99CCFF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/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Планируемые результаты:</a:t>
            </a:r>
          </a:p>
          <a:p>
            <a:pPr algn="ctr"/>
            <a:r>
              <a:rPr lang="ru-RU" sz="3200" b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три основные группы результатов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76263" y="5589588"/>
            <a:ext cx="576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ru-RU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85720" y="1785926"/>
            <a:ext cx="2519362" cy="6842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ЛИЧНОСТНЫЕ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3071802" y="1785926"/>
            <a:ext cx="2519362" cy="6842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МЕТАПРЕДМЕТНЫЕ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5857884" y="1785926"/>
            <a:ext cx="2698750" cy="68421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ПРЕДМЕТНЫЕ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214282" y="2643182"/>
            <a:ext cx="2520950" cy="86201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/>
              <a:t>Самоопределение:</a:t>
            </a:r>
          </a:p>
          <a:p>
            <a:pPr algn="ctr" eaLnBrk="0" hangingPunct="0"/>
            <a:r>
              <a:rPr lang="ru-RU" sz="1000" b="1" dirty="0"/>
              <a:t>внутренняя позиция школьника;</a:t>
            </a:r>
          </a:p>
          <a:p>
            <a:pPr algn="ctr" eaLnBrk="0" hangingPunct="0"/>
            <a:r>
              <a:rPr lang="ru-RU" sz="1000" b="1" dirty="0" err="1"/>
              <a:t>самоиндификация</a:t>
            </a:r>
            <a:r>
              <a:rPr lang="ru-RU" sz="1000" b="1" dirty="0"/>
              <a:t>;</a:t>
            </a:r>
          </a:p>
          <a:p>
            <a:pPr algn="ctr" eaLnBrk="0" hangingPunct="0"/>
            <a:r>
              <a:rPr lang="ru-RU" sz="1000" b="1" dirty="0"/>
              <a:t>самоуважение и самооценка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142844" y="3643314"/>
            <a:ext cx="2519362" cy="86518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 err="1"/>
              <a:t>Смыслообразование</a:t>
            </a:r>
            <a:r>
              <a:rPr lang="ru-RU" sz="1600" b="1" u="sng" dirty="0"/>
              <a:t>:</a:t>
            </a:r>
          </a:p>
          <a:p>
            <a:pPr algn="ctr" eaLnBrk="0" hangingPunct="0"/>
            <a:r>
              <a:rPr lang="ru-RU" sz="1000" b="1" dirty="0"/>
              <a:t>мотивация (учебная, социальная);</a:t>
            </a:r>
          </a:p>
          <a:p>
            <a:pPr algn="ctr" eaLnBrk="0" hangingPunct="0"/>
            <a:r>
              <a:rPr lang="ru-RU" sz="1000" b="1" dirty="0"/>
              <a:t>границы собственного</a:t>
            </a:r>
          </a:p>
          <a:p>
            <a:pPr algn="ctr" eaLnBrk="0" hangingPunct="0"/>
            <a:r>
              <a:rPr lang="ru-RU" sz="1000" b="1" dirty="0"/>
              <a:t>знания и «незнания»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>
            <a:off x="179388" y="4714884"/>
            <a:ext cx="2678100" cy="1762116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/>
              <a:t>Морально-этическая</a:t>
            </a:r>
          </a:p>
          <a:p>
            <a:pPr algn="ctr" eaLnBrk="0" hangingPunct="0"/>
            <a:r>
              <a:rPr lang="ru-RU" sz="1600" b="1" u="sng" dirty="0"/>
              <a:t>ориентация:</a:t>
            </a:r>
          </a:p>
          <a:p>
            <a:pPr algn="ctr" eaLnBrk="0" hangingPunct="0"/>
            <a:r>
              <a:rPr lang="ru-RU" sz="1000" b="1" dirty="0"/>
              <a:t>ориентация на выполнение</a:t>
            </a:r>
          </a:p>
          <a:p>
            <a:pPr algn="ctr" eaLnBrk="0" hangingPunct="0"/>
            <a:r>
              <a:rPr lang="ru-RU" sz="1000" b="1" dirty="0"/>
              <a:t>моральных норм;</a:t>
            </a:r>
          </a:p>
          <a:p>
            <a:pPr algn="ctr" eaLnBrk="0" hangingPunct="0"/>
            <a:r>
              <a:rPr lang="ru-RU" sz="1000" b="1" dirty="0"/>
              <a:t>способность к решению моральных</a:t>
            </a:r>
          </a:p>
          <a:p>
            <a:pPr algn="ctr" eaLnBrk="0" hangingPunct="0"/>
            <a:r>
              <a:rPr lang="ru-RU" sz="1000" b="1" dirty="0"/>
              <a:t>проблем на основе </a:t>
            </a:r>
            <a:r>
              <a:rPr lang="ru-RU" sz="1000" b="1" dirty="0" err="1"/>
              <a:t>децентрации</a:t>
            </a:r>
            <a:r>
              <a:rPr lang="ru-RU" sz="1000" b="1" dirty="0"/>
              <a:t>;</a:t>
            </a:r>
          </a:p>
          <a:p>
            <a:pPr algn="ctr" eaLnBrk="0" hangingPunct="0"/>
            <a:r>
              <a:rPr lang="ru-RU" sz="1000" b="1" dirty="0"/>
              <a:t>оценка своих поступков</a:t>
            </a:r>
            <a:r>
              <a:rPr lang="ru-RU" sz="1000" b="1" dirty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>
            <a:off x="3000364" y="2643182"/>
            <a:ext cx="2786082" cy="862014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/>
              <a:t>Регулятивные:</a:t>
            </a:r>
          </a:p>
          <a:p>
            <a:pPr algn="ctr" eaLnBrk="0" hangingPunct="0"/>
            <a:r>
              <a:rPr lang="ru-RU" sz="1000" b="1" dirty="0"/>
              <a:t>управление своей деятельностью;</a:t>
            </a:r>
          </a:p>
          <a:p>
            <a:pPr algn="ctr" eaLnBrk="0" hangingPunct="0"/>
            <a:r>
              <a:rPr lang="ru-RU" sz="1000" b="1" dirty="0"/>
              <a:t>контроль и коррекция;</a:t>
            </a:r>
          </a:p>
          <a:p>
            <a:pPr algn="ctr" eaLnBrk="0" hangingPunct="0"/>
            <a:r>
              <a:rPr lang="ru-RU" sz="1000" b="1" dirty="0"/>
              <a:t>инициативность и самостоятельность</a:t>
            </a:r>
          </a:p>
        </p:txBody>
      </p:sp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3071802" y="3714752"/>
            <a:ext cx="2520950" cy="71913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/>
              <a:t>Коммуникативные:</a:t>
            </a:r>
          </a:p>
          <a:p>
            <a:pPr algn="ctr" eaLnBrk="0" hangingPunct="0"/>
            <a:r>
              <a:rPr lang="ru-RU" sz="1000" b="1" dirty="0"/>
              <a:t>речевая деятельность;</a:t>
            </a:r>
          </a:p>
          <a:p>
            <a:pPr algn="ctr" eaLnBrk="0" hangingPunct="0"/>
            <a:r>
              <a:rPr lang="ru-RU" sz="1000" b="1" dirty="0"/>
              <a:t>навыки сотрудничества</a:t>
            </a:r>
          </a:p>
        </p:txBody>
      </p:sp>
      <p:sp>
        <p:nvSpPr>
          <p:cNvPr id="6156" name="AutoShape 12"/>
          <p:cNvSpPr>
            <a:spLocks noChangeArrowheads="1"/>
          </p:cNvSpPr>
          <p:nvPr/>
        </p:nvSpPr>
        <p:spPr bwMode="auto">
          <a:xfrm>
            <a:off x="3059112" y="4786322"/>
            <a:ext cx="2798771" cy="169067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u="sng" dirty="0"/>
              <a:t>Познавательные:</a:t>
            </a:r>
          </a:p>
          <a:p>
            <a:pPr algn="ctr" eaLnBrk="0" hangingPunct="0"/>
            <a:r>
              <a:rPr lang="ru-RU" sz="1000" b="1" dirty="0"/>
              <a:t>работа с информацией;</a:t>
            </a:r>
          </a:p>
          <a:p>
            <a:pPr algn="ctr" eaLnBrk="0" hangingPunct="0"/>
            <a:r>
              <a:rPr lang="ru-RU" sz="1000" b="1" dirty="0"/>
              <a:t>работа с учебными моделями;</a:t>
            </a:r>
          </a:p>
          <a:p>
            <a:pPr algn="ctr" eaLnBrk="0" hangingPunct="0"/>
            <a:r>
              <a:rPr lang="ru-RU" sz="1000" b="1" dirty="0"/>
              <a:t>использование </a:t>
            </a:r>
            <a:r>
              <a:rPr lang="ru-RU" sz="1000" b="1" dirty="0" err="1"/>
              <a:t>знако-символических</a:t>
            </a:r>
            <a:endParaRPr lang="ru-RU" sz="1000" b="1" dirty="0"/>
          </a:p>
          <a:p>
            <a:pPr algn="ctr" eaLnBrk="0" hangingPunct="0"/>
            <a:r>
              <a:rPr lang="ru-RU" sz="1000" b="1" dirty="0"/>
              <a:t>средств, общих схем решения;</a:t>
            </a:r>
          </a:p>
          <a:p>
            <a:pPr algn="ctr" eaLnBrk="0" hangingPunct="0"/>
            <a:r>
              <a:rPr lang="ru-RU" sz="1000" b="1" dirty="0"/>
              <a:t>выполнение логических операций</a:t>
            </a:r>
          </a:p>
          <a:p>
            <a:pPr algn="ctr" eaLnBrk="0" hangingPunct="0"/>
            <a:r>
              <a:rPr lang="ru-RU" sz="1000" b="1" dirty="0"/>
              <a:t>сравнения, анализа, обобщения,</a:t>
            </a:r>
          </a:p>
          <a:p>
            <a:pPr algn="ctr" eaLnBrk="0" hangingPunct="0"/>
            <a:r>
              <a:rPr lang="ru-RU" sz="1000" b="1" dirty="0"/>
              <a:t>классификации, установления</a:t>
            </a:r>
          </a:p>
          <a:p>
            <a:pPr algn="ctr" eaLnBrk="0" hangingPunct="0"/>
            <a:r>
              <a:rPr lang="ru-RU" sz="1000" b="1" dirty="0"/>
              <a:t>аналогий, подведения под понятие</a:t>
            </a:r>
          </a:p>
        </p:txBody>
      </p:sp>
      <p:sp>
        <p:nvSpPr>
          <p:cNvPr id="6157" name="AutoShape 13"/>
          <p:cNvSpPr>
            <a:spLocks noChangeArrowheads="1"/>
          </p:cNvSpPr>
          <p:nvPr/>
        </p:nvSpPr>
        <p:spPr bwMode="auto">
          <a:xfrm>
            <a:off x="6143636" y="2643182"/>
            <a:ext cx="2428892" cy="71438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b="1" dirty="0" smtClean="0">
                <a:solidFill>
                  <a:schemeClr val="bg1"/>
                </a:solidFill>
              </a:rPr>
              <a:t>Основы научных</a:t>
            </a:r>
          </a:p>
          <a:p>
            <a:pPr algn="ctr" eaLnBrk="0" hangingPunct="0"/>
            <a:r>
              <a:rPr lang="ru-RU" b="1" dirty="0" smtClean="0">
                <a:solidFill>
                  <a:schemeClr val="bg1"/>
                </a:solidFill>
              </a:rPr>
              <a:t>знаний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160" name="AutoShape 16"/>
          <p:cNvSpPr>
            <a:spLocks noChangeArrowheads="1"/>
          </p:cNvSpPr>
          <p:nvPr/>
        </p:nvSpPr>
        <p:spPr bwMode="auto">
          <a:xfrm>
            <a:off x="6143636" y="3571877"/>
            <a:ext cx="2571768" cy="135732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Опыт предметной</a:t>
            </a:r>
          </a:p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Де по получению</a:t>
            </a:r>
          </a:p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и преобразованию</a:t>
            </a:r>
          </a:p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нового знания</a:t>
            </a:r>
            <a:endParaRPr lang="ru-RU" sz="1600" b="1" dirty="0">
              <a:solidFill>
                <a:schemeClr val="bg1"/>
              </a:solidFill>
            </a:endParaRPr>
          </a:p>
        </p:txBody>
      </p:sp>
      <p:sp>
        <p:nvSpPr>
          <p:cNvPr id="6179" name="AutoShape 35"/>
          <p:cNvSpPr>
            <a:spLocks noChangeArrowheads="1"/>
          </p:cNvSpPr>
          <p:nvPr/>
        </p:nvSpPr>
        <p:spPr bwMode="auto">
          <a:xfrm>
            <a:off x="6572264" y="5000636"/>
            <a:ext cx="1476375" cy="250826"/>
          </a:xfrm>
          <a:prstGeom prst="downArrow">
            <a:avLst>
              <a:gd name="adj1" fmla="val 50000"/>
              <a:gd name="adj2" fmla="val 25000"/>
            </a:avLst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endParaRPr lang="ru-RU"/>
          </a:p>
        </p:txBody>
      </p:sp>
      <p:sp>
        <p:nvSpPr>
          <p:cNvPr id="6180" name="AutoShape 36"/>
          <p:cNvSpPr>
            <a:spLocks noChangeArrowheads="1"/>
          </p:cNvSpPr>
          <p:nvPr/>
        </p:nvSpPr>
        <p:spPr bwMode="auto">
          <a:xfrm>
            <a:off x="6215074" y="5286388"/>
            <a:ext cx="2428892" cy="10795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lIns="90000" tIns="46800" rIns="90000" bIns="46800" anchor="ctr"/>
          <a:lstStyle/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Предметные и </a:t>
            </a:r>
          </a:p>
          <a:p>
            <a:pPr algn="ctr" eaLnBrk="0" hangingPunct="0"/>
            <a:r>
              <a:rPr lang="ru-RU" sz="1600" b="1" dirty="0" err="1" smtClean="0">
                <a:solidFill>
                  <a:schemeClr val="bg1"/>
                </a:solidFill>
              </a:rPr>
              <a:t>метапредметные</a:t>
            </a:r>
            <a:endParaRPr lang="ru-RU" sz="1600" b="1" dirty="0" smtClean="0">
              <a:solidFill>
                <a:schemeClr val="bg1"/>
              </a:solidFill>
            </a:endParaRPr>
          </a:p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действия с</a:t>
            </a:r>
          </a:p>
          <a:p>
            <a:pPr algn="ctr" eaLnBrk="0" hangingPunct="0"/>
            <a:r>
              <a:rPr lang="ru-RU" sz="1600" b="1" dirty="0" smtClean="0">
                <a:solidFill>
                  <a:schemeClr val="bg1"/>
                </a:solidFill>
              </a:rPr>
              <a:t>материалом</a:t>
            </a:r>
            <a:endParaRPr lang="ru-RU" sz="1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Grp="1" noChangeArrowheads="1"/>
          </p:cNvSpPr>
          <p:nvPr>
            <p:ph type="title"/>
          </p:nvPr>
        </p:nvSpPr>
        <p:spPr>
          <a:xfrm>
            <a:off x="428596" y="5643578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2400" dirty="0"/>
              <a:t>Стандарт преподавательских умений </a:t>
            </a:r>
            <a:br>
              <a:rPr lang="ru-RU" sz="2400" dirty="0"/>
            </a:br>
            <a:r>
              <a:rPr lang="ru-RU" sz="2400" b="0" dirty="0"/>
              <a:t>(</a:t>
            </a:r>
            <a:r>
              <a:rPr lang="en-US" sz="2400" b="0" dirty="0"/>
              <a:t>New York State Professional Standards and Practices Board for Teaching</a:t>
            </a:r>
            <a:r>
              <a:rPr lang="ru-RU" sz="2400" b="0" dirty="0"/>
              <a:t>, </a:t>
            </a:r>
            <a:r>
              <a:rPr lang="en-US" sz="2400" b="0" dirty="0"/>
              <a:t>October</a:t>
            </a:r>
            <a:r>
              <a:rPr lang="ru-RU" sz="2400" b="0" dirty="0"/>
              <a:t> 2007</a:t>
            </a:r>
            <a:r>
              <a:rPr lang="ru-RU" sz="2400" dirty="0"/>
              <a:t> </a:t>
            </a:r>
            <a:r>
              <a:rPr lang="ru-RU" sz="2400" b="0" dirty="0"/>
              <a:t>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85720" y="428604"/>
            <a:ext cx="4502180" cy="5000660"/>
          </a:xfrm>
        </p:spPr>
        <p:txBody>
          <a:bodyPr/>
          <a:lstStyle/>
          <a:p>
            <a:pPr lvl="1">
              <a:lnSpc>
                <a:spcPct val="80000"/>
              </a:lnSpc>
              <a:buFontTx/>
              <a:buNone/>
            </a:pPr>
            <a:r>
              <a:rPr lang="ru-RU" sz="1600" b="1" dirty="0"/>
              <a:t>Компетентность в планировании и подготовке уроков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высокий темп работы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концентрация и переключение внимания учеников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многообразие форм презентации материала</a:t>
            </a:r>
            <a:endParaRPr lang="ru-RU" sz="1600" b="1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600" b="1" dirty="0"/>
              <a:t> Компетентность в управлении классом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максимальная включённость всех учеников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разнообразие форм работы и заданий </a:t>
            </a:r>
          </a:p>
          <a:p>
            <a:pPr lvl="1">
              <a:lnSpc>
                <a:spcPct val="80000"/>
              </a:lnSpc>
            </a:pPr>
            <a:r>
              <a:rPr lang="ru-RU" sz="1600" dirty="0"/>
              <a:t>сотрудничество между учителем и детьми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600" b="1" dirty="0"/>
              <a:t>Максимальное соответствие потребностям учеников</a:t>
            </a:r>
          </a:p>
          <a:p>
            <a:pPr lvl="1"/>
            <a:r>
              <a:rPr lang="ru-RU" sz="1600" dirty="0"/>
              <a:t>максимальный учет индивидуальных потребностей учащихся</a:t>
            </a:r>
          </a:p>
          <a:p>
            <a:pPr lvl="1">
              <a:lnSpc>
                <a:spcPct val="80000"/>
              </a:lnSpc>
            </a:pPr>
            <a:endParaRPr lang="ru-RU" sz="1400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572000" y="500042"/>
            <a:ext cx="4103688" cy="6357958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</a:pPr>
            <a:r>
              <a:rPr lang="ru-RU" sz="1400" dirty="0"/>
              <a:t>дифференциация заданий по сложности и объёму</a:t>
            </a:r>
            <a:endParaRPr lang="ru-RU" sz="1400" b="1" dirty="0"/>
          </a:p>
          <a:p>
            <a:pPr lvl="1">
              <a:lnSpc>
                <a:spcPct val="80000"/>
              </a:lnSpc>
            </a:pPr>
            <a:r>
              <a:rPr lang="ru-RU" sz="1400" dirty="0"/>
              <a:t>использование творческих заданий</a:t>
            </a:r>
            <a:endParaRPr lang="ru-RU" sz="1400" b="1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400" b="1" dirty="0"/>
              <a:t>Обеспечение активности и  самостоятельности учеников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400" dirty="0"/>
              <a:t>самостоятельная работа в группах и парах</a:t>
            </a:r>
          </a:p>
          <a:p>
            <a:pPr lvl="1">
              <a:lnSpc>
                <a:spcPct val="80000"/>
              </a:lnSpc>
            </a:pPr>
            <a:r>
              <a:rPr lang="ru-RU" sz="1400" dirty="0"/>
              <a:t>эмоциональная вовлечённость учеников</a:t>
            </a:r>
          </a:p>
          <a:p>
            <a:pPr lvl="1">
              <a:lnSpc>
                <a:spcPct val="80000"/>
              </a:lnSpc>
            </a:pPr>
            <a:r>
              <a:rPr lang="ru-RU" sz="1400" dirty="0"/>
              <a:t>построение коммуникации между учениками</a:t>
            </a:r>
          </a:p>
          <a:p>
            <a:pPr lvl="1">
              <a:lnSpc>
                <a:spcPct val="80000"/>
              </a:lnSpc>
            </a:pPr>
            <a:r>
              <a:rPr lang="ru-RU" sz="1400" dirty="0"/>
              <a:t>индивидуальная работа и обратная связь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ru-RU" sz="1400" b="1" dirty="0"/>
              <a:t>Использование разнообразных методов оценивания</a:t>
            </a:r>
            <a:endParaRPr lang="ru-RU" sz="1400" dirty="0"/>
          </a:p>
          <a:p>
            <a:pPr lvl="1"/>
            <a:r>
              <a:rPr lang="ru-RU" sz="1400" dirty="0"/>
              <a:t> разнообразие инструментов оценивания</a:t>
            </a:r>
          </a:p>
          <a:p>
            <a:pPr lvl="1"/>
            <a:r>
              <a:rPr lang="ru-RU" sz="1400" dirty="0"/>
              <a:t>оценивание для управления учебным процессом </a:t>
            </a:r>
          </a:p>
          <a:p>
            <a:pPr lvl="1"/>
            <a:r>
              <a:rPr lang="ru-RU" sz="1400" dirty="0"/>
              <a:t>партнёрское, групповое и индивидуальное </a:t>
            </a:r>
            <a:r>
              <a:rPr lang="ru-RU" sz="1400" dirty="0" err="1"/>
              <a:t>самооценивание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313"/>
            <a:ext cx="7215188" cy="8826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1800" dirty="0" smtClean="0"/>
              <a:t>Собственная  УД школьников – важная составляющая СДП</a:t>
            </a:r>
            <a:endParaRPr lang="en-US" sz="1800" dirty="0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42875" y="1071563"/>
            <a:ext cx="8786813" cy="5357812"/>
            <a:chOff x="-16" y="927"/>
            <a:chExt cx="5796" cy="2993"/>
          </a:xfrm>
        </p:grpSpPr>
        <p:sp>
          <p:nvSpPr>
            <p:cNvPr id="6150" name="Text Box 6"/>
            <p:cNvSpPr txBox="1">
              <a:spLocks noChangeArrowheads="1"/>
            </p:cNvSpPr>
            <p:nvPr/>
          </p:nvSpPr>
          <p:spPr bwMode="gray">
            <a:xfrm>
              <a:off x="2627" y="1969"/>
              <a:ext cx="126" cy="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lang="ru-RU">
                <a:solidFill>
                  <a:schemeClr val="bg1"/>
                </a:solidFill>
              </a:endParaRPr>
            </a:p>
          </p:txBody>
        </p:sp>
        <p:sp>
          <p:nvSpPr>
            <p:cNvPr id="6151" name="Text Box 7"/>
            <p:cNvSpPr txBox="1">
              <a:spLocks noChangeArrowheads="1"/>
            </p:cNvSpPr>
            <p:nvPr/>
          </p:nvSpPr>
          <p:spPr bwMode="gray">
            <a:xfrm>
              <a:off x="2627" y="2305"/>
              <a:ext cx="429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gray">
            <a:xfrm>
              <a:off x="2627" y="2641"/>
              <a:ext cx="429" cy="2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45065" name="AutoShape 9"/>
            <p:cNvSpPr>
              <a:spLocks noChangeArrowheads="1"/>
            </p:cNvSpPr>
            <p:nvPr/>
          </p:nvSpPr>
          <p:spPr bwMode="gray">
            <a:xfrm>
              <a:off x="1872" y="1680"/>
              <a:ext cx="336" cy="1297"/>
            </a:xfrm>
            <a:prstGeom prst="leftArrow">
              <a:avLst>
                <a:gd name="adj1" fmla="val 65583"/>
                <a:gd name="adj2" fmla="val 65181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46275"/>
                    <a:invGamma/>
                    <a:alpha val="12000"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4" name="AutoShape 10"/>
            <p:cNvSpPr>
              <a:spLocks noChangeArrowheads="1"/>
            </p:cNvSpPr>
            <p:nvPr/>
          </p:nvSpPr>
          <p:spPr bwMode="auto">
            <a:xfrm>
              <a:off x="-16" y="1344"/>
              <a:ext cx="1792" cy="196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>
                <a:latin typeface="Verdana" pitchFamily="34" charset="0"/>
              </a:endParaRPr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-16" y="1488"/>
              <a:ext cx="1744" cy="1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ru-RU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hangingPunct="0"/>
              <a:endParaRPr lang="ru-RU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hangingPunct="0"/>
              <a:r>
                <a:rPr lang="ru-RU" b="1">
                  <a:solidFill>
                    <a:srgbClr val="001D3A"/>
                  </a:solidFill>
                  <a:latin typeface="Verdana" pitchFamily="34" charset="0"/>
                </a:rPr>
                <a:t>Какова деятельность – такова и личность</a:t>
              </a:r>
            </a:p>
          </p:txBody>
        </p:sp>
        <p:sp>
          <p:nvSpPr>
            <p:cNvPr id="6156" name="AutoShape 12"/>
            <p:cNvSpPr>
              <a:spLocks noChangeArrowheads="1"/>
            </p:cNvSpPr>
            <p:nvPr/>
          </p:nvSpPr>
          <p:spPr bwMode="auto">
            <a:xfrm>
              <a:off x="3888" y="1344"/>
              <a:ext cx="1892" cy="196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>
                <a:latin typeface="Verdana" pitchFamily="34" charset="0"/>
              </a:endParaRPr>
            </a:p>
          </p:txBody>
        </p:sp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3978" y="1788"/>
              <a:ext cx="1796" cy="7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ru-RU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hangingPunct="0"/>
              <a:endParaRPr lang="ru-RU" b="1">
                <a:solidFill>
                  <a:srgbClr val="001D3A"/>
                </a:solidFill>
                <a:latin typeface="Verdana" pitchFamily="34" charset="0"/>
              </a:endParaRPr>
            </a:p>
            <a:p>
              <a:pPr algn="ctr" eaLnBrk="0" hangingPunct="0"/>
              <a:r>
                <a:rPr lang="ru-RU" b="1">
                  <a:solidFill>
                    <a:srgbClr val="001D3A"/>
                  </a:solidFill>
                  <a:latin typeface="Verdana" pitchFamily="34" charset="0"/>
                </a:rPr>
                <a:t>Вне деятельности нет личности</a:t>
              </a:r>
            </a:p>
          </p:txBody>
        </p:sp>
        <p:sp>
          <p:nvSpPr>
            <p:cNvPr id="45070" name="AutoShape 14"/>
            <p:cNvSpPr>
              <a:spLocks noChangeArrowheads="1"/>
            </p:cNvSpPr>
            <p:nvPr/>
          </p:nvSpPr>
          <p:spPr bwMode="gray">
            <a:xfrm>
              <a:off x="3458" y="1680"/>
              <a:ext cx="334" cy="1297"/>
            </a:xfrm>
            <a:prstGeom prst="rightArrow">
              <a:avLst>
                <a:gd name="adj1" fmla="val 67750"/>
                <a:gd name="adj2" fmla="val 66167"/>
              </a:avLst>
            </a:prstGeom>
            <a:gradFill rotWithShape="1">
              <a:gsLst>
                <a:gs pos="0">
                  <a:schemeClr val="bg2">
                    <a:gamma/>
                    <a:shade val="46275"/>
                    <a:invGamma/>
                    <a:alpha val="12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1" name="AutoShape 15"/>
            <p:cNvSpPr>
              <a:spLocks noChangeArrowheads="1"/>
            </p:cNvSpPr>
            <p:nvPr/>
          </p:nvSpPr>
          <p:spPr bwMode="gray">
            <a:xfrm>
              <a:off x="1822" y="927"/>
              <a:ext cx="1920" cy="869"/>
            </a:xfrm>
            <a:prstGeom prst="can">
              <a:avLst>
                <a:gd name="adj" fmla="val 27866"/>
              </a:avLst>
            </a:prstGeom>
            <a:gradFill rotWithShape="1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72" name="AutoShape 16"/>
            <p:cNvSpPr>
              <a:spLocks noChangeArrowheads="1"/>
            </p:cNvSpPr>
            <p:nvPr/>
          </p:nvSpPr>
          <p:spPr bwMode="gray">
            <a:xfrm>
              <a:off x="2283" y="1440"/>
              <a:ext cx="1105" cy="336"/>
            </a:xfrm>
            <a:prstGeom prst="upArrow">
              <a:avLst>
                <a:gd name="adj1" fmla="val 68380"/>
                <a:gd name="adj2" fmla="val 70833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tint val="63529"/>
                    <a:invGamma/>
                    <a:alpha val="12000"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gray">
            <a:xfrm>
              <a:off x="1933" y="1314"/>
              <a:ext cx="1755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400">
                  <a:solidFill>
                    <a:schemeClr val="bg1"/>
                  </a:solidFill>
                </a:rPr>
                <a:t>деятельность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6162" name="AutoShape 18"/>
            <p:cNvSpPr>
              <a:spLocks noChangeArrowheads="1"/>
            </p:cNvSpPr>
            <p:nvPr/>
          </p:nvSpPr>
          <p:spPr bwMode="gray">
            <a:xfrm>
              <a:off x="1786" y="3067"/>
              <a:ext cx="2046" cy="853"/>
            </a:xfrm>
            <a:prstGeom prst="can">
              <a:avLst>
                <a:gd name="adj" fmla="val 32032"/>
              </a:avLst>
            </a:prstGeom>
            <a:gradFill rotWithShape="1">
              <a:gsLst>
                <a:gs pos="0">
                  <a:srgbClr val="1F571E"/>
                </a:gs>
                <a:gs pos="50000">
                  <a:srgbClr val="44BD41"/>
                </a:gs>
                <a:gs pos="100000">
                  <a:srgbClr val="1F571E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163" name="Text Box 19"/>
            <p:cNvSpPr txBox="1">
              <a:spLocks noChangeArrowheads="1"/>
            </p:cNvSpPr>
            <p:nvPr/>
          </p:nvSpPr>
          <p:spPr bwMode="gray">
            <a:xfrm>
              <a:off x="2079" y="3459"/>
              <a:ext cx="1328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r>
                <a:rPr lang="ru-RU" sz="2400">
                  <a:solidFill>
                    <a:schemeClr val="bg1"/>
                  </a:solidFill>
                </a:rPr>
                <a:t>личность</a:t>
              </a:r>
              <a:endParaRPr lang="en-US" sz="2400">
                <a:solidFill>
                  <a:schemeClr val="bg1"/>
                </a:solidFill>
              </a:endParaRPr>
            </a:p>
          </p:txBody>
        </p:sp>
        <p:sp>
          <p:nvSpPr>
            <p:cNvPr id="45076" name="AutoShape 20"/>
            <p:cNvSpPr>
              <a:spLocks noChangeArrowheads="1"/>
            </p:cNvSpPr>
            <p:nvPr/>
          </p:nvSpPr>
          <p:spPr bwMode="gray">
            <a:xfrm>
              <a:off x="2269" y="2928"/>
              <a:ext cx="1106" cy="332"/>
            </a:xfrm>
            <a:prstGeom prst="downArrow">
              <a:avLst>
                <a:gd name="adj1" fmla="val 67093"/>
                <a:gd name="adj2" fmla="val 64051"/>
              </a:avLst>
            </a:prstGeom>
            <a:gradFill rotWithShape="1">
              <a:gsLst>
                <a:gs pos="0">
                  <a:schemeClr val="bg2">
                    <a:gamma/>
                    <a:tint val="63529"/>
                    <a:invGamma/>
                    <a:alpha val="12000"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49" name="Прямоугольник 22"/>
          <p:cNvSpPr>
            <a:spLocks noChangeArrowheads="1"/>
          </p:cNvSpPr>
          <p:nvPr/>
        </p:nvSpPr>
        <p:spPr bwMode="auto">
          <a:xfrm>
            <a:off x="3071813" y="2643188"/>
            <a:ext cx="2786062" cy="23082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i="1"/>
              <a:t>УД становится источником внутреннего развития школьника, формирования его творческих способностей и личностных качеств.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14313"/>
            <a:ext cx="6719887" cy="88265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 smtClean="0"/>
              <a:t>РО с позиции концепции СДП</a:t>
            </a:r>
            <a:endParaRPr lang="en-US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1928813"/>
            <a:ext cx="7788275" cy="4357687"/>
          </a:xfrm>
          <a:ln>
            <a:solidFill>
              <a:schemeClr val="bg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развивающим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можно назвать обучение,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котором у учащегося – субъекта УД в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зоне ближайшего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развития 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defRPr/>
            </a:pPr>
            <a:r>
              <a:rPr lang="ru-RU" dirty="0" smtClean="0"/>
              <a:t>на </a:t>
            </a:r>
            <a:r>
              <a:rPr lang="ru-RU" dirty="0"/>
              <a:t>базе обыденного мышления </a:t>
            </a:r>
            <a:r>
              <a:rPr lang="ru-RU" dirty="0" smtClean="0"/>
              <a:t>и</a:t>
            </a:r>
          </a:p>
          <a:p>
            <a:pPr algn="ctr">
              <a:defRPr/>
            </a:pPr>
            <a:r>
              <a:rPr lang="ru-RU" dirty="0" smtClean="0"/>
              <a:t> </a:t>
            </a:r>
            <a:r>
              <a:rPr lang="ru-RU" dirty="0"/>
              <a:t>интеллектуальных способностей </a:t>
            </a:r>
            <a:r>
              <a:rPr lang="ru-RU" dirty="0" smtClean="0"/>
              <a:t>формируются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 smtClean="0"/>
              <a:t>теоретическое </a:t>
            </a:r>
            <a:r>
              <a:rPr lang="ru-RU" dirty="0"/>
              <a:t>мышление и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dirty="0" smtClean="0"/>
              <a:t>творческие способности </a:t>
            </a:r>
            <a:endParaRPr lang="en-US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14438" y="2428875"/>
            <a:ext cx="63579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142875"/>
            <a:ext cx="6577013" cy="954088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Сравнительная </a:t>
            </a:r>
            <a:r>
              <a:rPr lang="ru-RU" sz="2400" dirty="0"/>
              <a:t>таблица </a:t>
            </a:r>
            <a:r>
              <a:rPr lang="ru-RU" sz="2400" dirty="0" smtClean="0"/>
              <a:t>успешности </a:t>
            </a:r>
            <a:br>
              <a:rPr lang="ru-RU" sz="2400" dirty="0" smtClean="0"/>
            </a:br>
            <a:r>
              <a:rPr lang="ru-RU" sz="2400" dirty="0" smtClean="0"/>
              <a:t>РО – ТО</a:t>
            </a:r>
            <a:r>
              <a:rPr lang="ru-RU" sz="2400" dirty="0"/>
              <a:t/>
            </a:r>
            <a:br>
              <a:rPr lang="ru-RU" sz="2400" dirty="0"/>
            </a:br>
            <a:endParaRPr lang="en-US" sz="2400" dirty="0"/>
          </a:p>
        </p:txBody>
      </p:sp>
      <p:graphicFrame>
        <p:nvGraphicFramePr>
          <p:cNvPr id="56397" name="Group 77"/>
          <p:cNvGraphicFramePr>
            <a:graphicFrameLocks noGrp="1"/>
          </p:cNvGraphicFramePr>
          <p:nvPr>
            <p:ph idx="1"/>
          </p:nvPr>
        </p:nvGraphicFramePr>
        <p:xfrm>
          <a:off x="214313" y="1357313"/>
          <a:ext cx="8786874" cy="5241290"/>
        </p:xfrm>
        <a:graphic>
          <a:graphicData uri="http://schemas.openxmlformats.org/drawingml/2006/table">
            <a:tbl>
              <a:tblPr/>
              <a:tblGrid>
                <a:gridCol w="500066"/>
                <a:gridCol w="4071966"/>
                <a:gridCol w="4214842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Традиционное обучение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Инновационное</a:t>
                      </a:r>
                    </a:p>
                    <a:p>
                      <a:r>
                        <a:rPr lang="ru-RU" sz="18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Развивающее обучение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Базируется на принципе доступности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Опирается на зону ближайшего развития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выступает в роли объекта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Учащийся действует как субъект собственной УД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Ориентирование на усвоение определенной суммы знаний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Нацелено на усвоение способов познания как конечной цели учения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Развивает обыденное мышление, эмпирический способ познания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Развивает теоретическое мышление и теоретический способ познания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Решая конкретно-практические задачи, учащиеся усваивают частные способы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 первый план выступают учебные задачи, решая их учащиеся, усваивают общие способы умственной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chemeClr val="accent1">
                            <a:gamma/>
                            <a:tint val="51373"/>
                            <a:invGamma/>
                          </a:schemeClr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результате формируется человек, способный к исполнительской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Формируется личность, способная к самостоятельной творческой деятельности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14313"/>
            <a:ext cx="6648450" cy="88265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400" dirty="0" smtClean="0"/>
              <a:t>Основные виды УУД</a:t>
            </a:r>
            <a:endParaRPr lang="en-US" sz="24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524000" y="2286000"/>
            <a:ext cx="6334125" cy="3500438"/>
            <a:chOff x="168" y="960"/>
            <a:chExt cx="5375" cy="2915"/>
          </a:xfrm>
        </p:grpSpPr>
        <p:sp>
          <p:nvSpPr>
            <p:cNvPr id="10265" name="Freeform 4"/>
            <p:cNvSpPr>
              <a:spLocks/>
            </p:cNvSpPr>
            <p:nvPr/>
          </p:nvSpPr>
          <p:spPr bwMode="gray">
            <a:xfrm>
              <a:off x="5089" y="960"/>
              <a:ext cx="441" cy="773"/>
            </a:xfrm>
            <a:custGeom>
              <a:avLst/>
              <a:gdLst>
                <a:gd name="T0" fmla="*/ 308 w 308"/>
                <a:gd name="T1" fmla="*/ 120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0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4"/>
                <a:gd name="T17" fmla="*/ 308 w 30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4">
                  <a:moveTo>
                    <a:pt x="308" y="120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00281D"/>
                </a:gs>
                <a:gs pos="50000">
                  <a:srgbClr val="00563F"/>
                </a:gs>
                <a:gs pos="100000">
                  <a:srgbClr val="00281D"/>
                </a:gs>
              </a:gsLst>
              <a:lin ang="27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6" name="Freeform 5"/>
            <p:cNvSpPr>
              <a:spLocks/>
            </p:cNvSpPr>
            <p:nvPr/>
          </p:nvSpPr>
          <p:spPr bwMode="gray">
            <a:xfrm>
              <a:off x="2976" y="960"/>
              <a:ext cx="2567" cy="476"/>
            </a:xfrm>
            <a:custGeom>
              <a:avLst/>
              <a:gdLst>
                <a:gd name="T0" fmla="*/ 1478 w 1786"/>
                <a:gd name="T1" fmla="*/ 284 h 284"/>
                <a:gd name="T2" fmla="*/ 0 w 1786"/>
                <a:gd name="T3" fmla="*/ 284 h 284"/>
                <a:gd name="T4" fmla="*/ 446 w 1786"/>
                <a:gd name="T5" fmla="*/ 0 h 284"/>
                <a:gd name="T6" fmla="*/ 1786 w 1786"/>
                <a:gd name="T7" fmla="*/ 0 h 284"/>
                <a:gd name="T8" fmla="*/ 1478 w 1786"/>
                <a:gd name="T9" fmla="*/ 284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86"/>
                <a:gd name="T16" fmla="*/ 0 h 284"/>
                <a:gd name="T17" fmla="*/ 1786 w 1786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86" h="284">
                  <a:moveTo>
                    <a:pt x="1478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786" y="0"/>
                  </a:lnTo>
                  <a:lnTo>
                    <a:pt x="1478" y="284"/>
                  </a:lnTo>
                  <a:close/>
                </a:path>
              </a:pathLst>
            </a:custGeom>
            <a:solidFill>
              <a:srgbClr val="00CC99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7" name="Freeform 6"/>
            <p:cNvSpPr>
              <a:spLocks/>
            </p:cNvSpPr>
            <p:nvPr/>
          </p:nvSpPr>
          <p:spPr bwMode="gray">
            <a:xfrm>
              <a:off x="4645" y="1660"/>
              <a:ext cx="441" cy="701"/>
            </a:xfrm>
            <a:custGeom>
              <a:avLst/>
              <a:gdLst>
                <a:gd name="T0" fmla="*/ 308 w 308"/>
                <a:gd name="T1" fmla="*/ 120 h 442"/>
                <a:gd name="T2" fmla="*/ 0 w 308"/>
                <a:gd name="T3" fmla="*/ 442 h 442"/>
                <a:gd name="T4" fmla="*/ 0 w 308"/>
                <a:gd name="T5" fmla="*/ 286 h 442"/>
                <a:gd name="T6" fmla="*/ 308 w 308"/>
                <a:gd name="T7" fmla="*/ 0 h 442"/>
                <a:gd name="T8" fmla="*/ 308 w 308"/>
                <a:gd name="T9" fmla="*/ 120 h 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2"/>
                <a:gd name="T17" fmla="*/ 308 w 308"/>
                <a:gd name="T18" fmla="*/ 442 h 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2">
                  <a:moveTo>
                    <a:pt x="308" y="120"/>
                  </a:moveTo>
                  <a:lnTo>
                    <a:pt x="0" y="442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0"/>
                  </a:lnTo>
                  <a:close/>
                </a:path>
              </a:pathLst>
            </a:custGeom>
            <a:gradFill rotWithShape="1">
              <a:gsLst>
                <a:gs pos="0">
                  <a:srgbClr val="230744"/>
                </a:gs>
                <a:gs pos="50000">
                  <a:srgbClr val="4B1092"/>
                </a:gs>
                <a:gs pos="100000">
                  <a:srgbClr val="230744"/>
                </a:gs>
              </a:gsLst>
              <a:lin ang="27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Freeform 7"/>
            <p:cNvSpPr>
              <a:spLocks/>
            </p:cNvSpPr>
            <p:nvPr/>
          </p:nvSpPr>
          <p:spPr bwMode="gray">
            <a:xfrm>
              <a:off x="2340" y="1660"/>
              <a:ext cx="2751" cy="450"/>
            </a:xfrm>
            <a:custGeom>
              <a:avLst/>
              <a:gdLst>
                <a:gd name="T0" fmla="*/ 1612 w 1920"/>
                <a:gd name="T1" fmla="*/ 284 h 284"/>
                <a:gd name="T2" fmla="*/ 0 w 1920"/>
                <a:gd name="T3" fmla="*/ 284 h 284"/>
                <a:gd name="T4" fmla="*/ 446 w 1920"/>
                <a:gd name="T5" fmla="*/ 0 h 284"/>
                <a:gd name="T6" fmla="*/ 1920 w 1920"/>
                <a:gd name="T7" fmla="*/ 0 h 284"/>
                <a:gd name="T8" fmla="*/ 1612 w 1920"/>
                <a:gd name="T9" fmla="*/ 284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20"/>
                <a:gd name="T16" fmla="*/ 0 h 284"/>
                <a:gd name="T17" fmla="*/ 1920 w 1920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20" h="284">
                  <a:moveTo>
                    <a:pt x="161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1920" y="0"/>
                  </a:lnTo>
                  <a:lnTo>
                    <a:pt x="1612" y="284"/>
                  </a:lnTo>
                  <a:close/>
                </a:path>
              </a:pathLst>
            </a:custGeom>
            <a:solidFill>
              <a:srgbClr val="A77BFF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9" name="Freeform 8"/>
            <p:cNvSpPr>
              <a:spLocks/>
            </p:cNvSpPr>
            <p:nvPr/>
          </p:nvSpPr>
          <p:spPr bwMode="gray">
            <a:xfrm>
              <a:off x="4200" y="2353"/>
              <a:ext cx="439" cy="704"/>
            </a:xfrm>
            <a:custGeom>
              <a:avLst/>
              <a:gdLst>
                <a:gd name="T0" fmla="*/ 306 w 306"/>
                <a:gd name="T1" fmla="*/ 122 h 444"/>
                <a:gd name="T2" fmla="*/ 0 w 306"/>
                <a:gd name="T3" fmla="*/ 444 h 444"/>
                <a:gd name="T4" fmla="*/ 0 w 306"/>
                <a:gd name="T5" fmla="*/ 286 h 444"/>
                <a:gd name="T6" fmla="*/ 306 w 306"/>
                <a:gd name="T7" fmla="*/ 0 h 444"/>
                <a:gd name="T8" fmla="*/ 306 w 306"/>
                <a:gd name="T9" fmla="*/ 122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444"/>
                <a:gd name="T17" fmla="*/ 306 w 306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444">
                  <a:moveTo>
                    <a:pt x="306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6" y="0"/>
                  </a:lnTo>
                  <a:lnTo>
                    <a:pt x="306" y="122"/>
                  </a:lnTo>
                  <a:close/>
                </a:path>
              </a:pathLst>
            </a:custGeom>
            <a:gradFill rotWithShape="1">
              <a:gsLst>
                <a:gs pos="0">
                  <a:srgbClr val="431805"/>
                </a:gs>
                <a:gs pos="50000">
                  <a:srgbClr val="90330A"/>
                </a:gs>
                <a:gs pos="100000">
                  <a:srgbClr val="431805"/>
                </a:gs>
              </a:gsLst>
              <a:lin ang="27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Freeform 9"/>
            <p:cNvSpPr>
              <a:spLocks/>
            </p:cNvSpPr>
            <p:nvPr/>
          </p:nvSpPr>
          <p:spPr bwMode="gray">
            <a:xfrm>
              <a:off x="3758" y="3047"/>
              <a:ext cx="442" cy="828"/>
            </a:xfrm>
            <a:custGeom>
              <a:avLst/>
              <a:gdLst>
                <a:gd name="T0" fmla="*/ 308 w 308"/>
                <a:gd name="T1" fmla="*/ 122 h 444"/>
                <a:gd name="T2" fmla="*/ 0 w 308"/>
                <a:gd name="T3" fmla="*/ 444 h 444"/>
                <a:gd name="T4" fmla="*/ 0 w 308"/>
                <a:gd name="T5" fmla="*/ 286 h 444"/>
                <a:gd name="T6" fmla="*/ 308 w 308"/>
                <a:gd name="T7" fmla="*/ 0 h 444"/>
                <a:gd name="T8" fmla="*/ 308 w 308"/>
                <a:gd name="T9" fmla="*/ 122 h 4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8"/>
                <a:gd name="T16" fmla="*/ 0 h 444"/>
                <a:gd name="T17" fmla="*/ 308 w 308"/>
                <a:gd name="T18" fmla="*/ 444 h 4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8" h="444">
                  <a:moveTo>
                    <a:pt x="308" y="122"/>
                  </a:moveTo>
                  <a:lnTo>
                    <a:pt x="0" y="444"/>
                  </a:lnTo>
                  <a:lnTo>
                    <a:pt x="0" y="286"/>
                  </a:lnTo>
                  <a:lnTo>
                    <a:pt x="308" y="0"/>
                  </a:lnTo>
                  <a:lnTo>
                    <a:pt x="308" y="122"/>
                  </a:lnTo>
                  <a:close/>
                </a:path>
              </a:pathLst>
            </a:custGeom>
            <a:gradFill rotWithShape="1">
              <a:gsLst>
                <a:gs pos="0">
                  <a:srgbClr val="433206"/>
                </a:gs>
                <a:gs pos="50000">
                  <a:srgbClr val="906B0E"/>
                </a:gs>
                <a:gs pos="100000">
                  <a:srgbClr val="433206"/>
                </a:gs>
              </a:gsLst>
              <a:lin ang="2700000" scaled="1"/>
            </a:gra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1" name="Freeform 10"/>
            <p:cNvSpPr>
              <a:spLocks/>
            </p:cNvSpPr>
            <p:nvPr/>
          </p:nvSpPr>
          <p:spPr bwMode="gray">
            <a:xfrm>
              <a:off x="1076" y="3051"/>
              <a:ext cx="3133" cy="527"/>
            </a:xfrm>
            <a:custGeom>
              <a:avLst/>
              <a:gdLst>
                <a:gd name="T0" fmla="*/ 1872 w 2180"/>
                <a:gd name="T1" fmla="*/ 284 h 284"/>
                <a:gd name="T2" fmla="*/ 0 w 2180"/>
                <a:gd name="T3" fmla="*/ 284 h 284"/>
                <a:gd name="T4" fmla="*/ 446 w 2180"/>
                <a:gd name="T5" fmla="*/ 0 h 284"/>
                <a:gd name="T6" fmla="*/ 2180 w 2180"/>
                <a:gd name="T7" fmla="*/ 0 h 284"/>
                <a:gd name="T8" fmla="*/ 1872 w 2180"/>
                <a:gd name="T9" fmla="*/ 284 h 2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80"/>
                <a:gd name="T16" fmla="*/ 0 h 284"/>
                <a:gd name="T17" fmla="*/ 2180 w 2180"/>
                <a:gd name="T18" fmla="*/ 284 h 2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80" h="284">
                  <a:moveTo>
                    <a:pt x="1872" y="284"/>
                  </a:moveTo>
                  <a:lnTo>
                    <a:pt x="0" y="284"/>
                  </a:lnTo>
                  <a:lnTo>
                    <a:pt x="446" y="0"/>
                  </a:lnTo>
                  <a:lnTo>
                    <a:pt x="2180" y="0"/>
                  </a:lnTo>
                  <a:lnTo>
                    <a:pt x="1872" y="284"/>
                  </a:lnTo>
                  <a:close/>
                </a:path>
              </a:pathLst>
            </a:custGeom>
            <a:solidFill>
              <a:srgbClr val="F2E160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Line 11"/>
            <p:cNvSpPr>
              <a:spLocks noChangeShapeType="1"/>
            </p:cNvSpPr>
            <p:nvPr/>
          </p:nvSpPr>
          <p:spPr bwMode="gray">
            <a:xfrm flipH="1">
              <a:off x="168" y="3747"/>
              <a:ext cx="90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3" name="Line 12"/>
            <p:cNvSpPr>
              <a:spLocks noChangeShapeType="1"/>
            </p:cNvSpPr>
            <p:nvPr/>
          </p:nvSpPr>
          <p:spPr bwMode="gray">
            <a:xfrm flipH="1">
              <a:off x="168" y="3047"/>
              <a:ext cx="154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4" name="Line 13"/>
            <p:cNvSpPr>
              <a:spLocks noChangeShapeType="1"/>
            </p:cNvSpPr>
            <p:nvPr/>
          </p:nvSpPr>
          <p:spPr bwMode="gray">
            <a:xfrm flipH="1">
              <a:off x="168" y="2356"/>
              <a:ext cx="217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5" name="Line 14"/>
            <p:cNvSpPr>
              <a:spLocks noChangeShapeType="1"/>
            </p:cNvSpPr>
            <p:nvPr/>
          </p:nvSpPr>
          <p:spPr bwMode="gray">
            <a:xfrm flipH="1">
              <a:off x="168" y="1666"/>
              <a:ext cx="2813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6" name="Line 15"/>
            <p:cNvSpPr>
              <a:spLocks noChangeShapeType="1"/>
            </p:cNvSpPr>
            <p:nvPr/>
          </p:nvSpPr>
          <p:spPr bwMode="gray">
            <a:xfrm flipH="1">
              <a:off x="168" y="965"/>
              <a:ext cx="344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7" name="Line 16"/>
            <p:cNvSpPr>
              <a:spLocks noChangeShapeType="1"/>
            </p:cNvSpPr>
            <p:nvPr/>
          </p:nvSpPr>
          <p:spPr bwMode="gray">
            <a:xfrm>
              <a:off x="305" y="960"/>
              <a:ext cx="0" cy="72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8" name="Line 17"/>
            <p:cNvSpPr>
              <a:spLocks noChangeShapeType="1"/>
            </p:cNvSpPr>
            <p:nvPr/>
          </p:nvSpPr>
          <p:spPr bwMode="gray">
            <a:xfrm>
              <a:off x="305" y="1686"/>
              <a:ext cx="0" cy="6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79" name="Line 18"/>
            <p:cNvSpPr>
              <a:spLocks noChangeShapeType="1"/>
            </p:cNvSpPr>
            <p:nvPr/>
          </p:nvSpPr>
          <p:spPr bwMode="gray">
            <a:xfrm>
              <a:off x="305" y="2366"/>
              <a:ext cx="0" cy="6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0" name="Line 19"/>
            <p:cNvSpPr>
              <a:spLocks noChangeShapeType="1"/>
            </p:cNvSpPr>
            <p:nvPr/>
          </p:nvSpPr>
          <p:spPr bwMode="gray">
            <a:xfrm>
              <a:off x="305" y="3047"/>
              <a:ext cx="0" cy="68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281" name="Rectangle 21"/>
            <p:cNvSpPr>
              <a:spLocks noChangeArrowheads="1"/>
            </p:cNvSpPr>
            <p:nvPr/>
          </p:nvSpPr>
          <p:spPr bwMode="gray">
            <a:xfrm>
              <a:off x="2936" y="1411"/>
              <a:ext cx="2243" cy="253"/>
            </a:xfrm>
            <a:prstGeom prst="rect">
              <a:avLst/>
            </a:prstGeom>
            <a:gradFill rotWithShape="1">
              <a:gsLst>
                <a:gs pos="0">
                  <a:srgbClr val="00684D"/>
                </a:gs>
                <a:gs pos="50000">
                  <a:srgbClr val="00906A"/>
                </a:gs>
                <a:gs pos="100000">
                  <a:srgbClr val="00684D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b="1"/>
                <a:t>Коммуникативные УУД</a:t>
              </a:r>
              <a:r>
                <a:rPr lang="ru-RU"/>
                <a:t> </a:t>
              </a:r>
              <a:endParaRPr lang="en-US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0282" name="Rectangle 22"/>
            <p:cNvSpPr>
              <a:spLocks noChangeArrowheads="1"/>
            </p:cNvSpPr>
            <p:nvPr/>
          </p:nvSpPr>
          <p:spPr bwMode="gray">
            <a:xfrm>
              <a:off x="2341" y="2110"/>
              <a:ext cx="2309" cy="248"/>
            </a:xfrm>
            <a:prstGeom prst="rect">
              <a:avLst/>
            </a:prstGeom>
            <a:gradFill rotWithShape="1">
              <a:gsLst>
                <a:gs pos="0">
                  <a:srgbClr val="5D2FB9"/>
                </a:gs>
                <a:gs pos="50000">
                  <a:srgbClr val="8041FF"/>
                </a:gs>
                <a:gs pos="100000">
                  <a:srgbClr val="5D2FB9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b="1"/>
                <a:t>Познавательные УУД</a:t>
              </a:r>
              <a:r>
                <a:rPr lang="ru-RU"/>
                <a:t> </a:t>
              </a:r>
              <a:endParaRPr lang="en-US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0283" name="Freeform 23"/>
            <p:cNvSpPr>
              <a:spLocks/>
            </p:cNvSpPr>
            <p:nvPr/>
          </p:nvSpPr>
          <p:spPr bwMode="gray">
            <a:xfrm>
              <a:off x="1709" y="2353"/>
              <a:ext cx="2935" cy="454"/>
            </a:xfrm>
            <a:custGeom>
              <a:avLst/>
              <a:gdLst>
                <a:gd name="T0" fmla="*/ 1742 w 2048"/>
                <a:gd name="T1" fmla="*/ 286 h 286"/>
                <a:gd name="T2" fmla="*/ 0 w 2048"/>
                <a:gd name="T3" fmla="*/ 286 h 286"/>
                <a:gd name="T4" fmla="*/ 446 w 2048"/>
                <a:gd name="T5" fmla="*/ 0 h 286"/>
                <a:gd name="T6" fmla="*/ 2048 w 2048"/>
                <a:gd name="T7" fmla="*/ 0 h 286"/>
                <a:gd name="T8" fmla="*/ 1742 w 2048"/>
                <a:gd name="T9" fmla="*/ 286 h 2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048"/>
                <a:gd name="T16" fmla="*/ 0 h 286"/>
                <a:gd name="T17" fmla="*/ 2048 w 2048"/>
                <a:gd name="T18" fmla="*/ 286 h 2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048" h="286">
                  <a:moveTo>
                    <a:pt x="1742" y="286"/>
                  </a:moveTo>
                  <a:lnTo>
                    <a:pt x="0" y="286"/>
                  </a:lnTo>
                  <a:lnTo>
                    <a:pt x="446" y="0"/>
                  </a:lnTo>
                  <a:lnTo>
                    <a:pt x="2048" y="0"/>
                  </a:lnTo>
                  <a:lnTo>
                    <a:pt x="1742" y="286"/>
                  </a:lnTo>
                  <a:close/>
                </a:path>
              </a:pathLst>
            </a:custGeom>
            <a:solidFill>
              <a:srgbClr val="FF9966"/>
            </a:solidFill>
            <a:ln w="0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84" name="Rectangle 24"/>
            <p:cNvSpPr>
              <a:spLocks noChangeArrowheads="1"/>
            </p:cNvSpPr>
            <p:nvPr/>
          </p:nvSpPr>
          <p:spPr bwMode="gray">
            <a:xfrm>
              <a:off x="1711" y="2806"/>
              <a:ext cx="2499" cy="248"/>
            </a:xfrm>
            <a:prstGeom prst="rect">
              <a:avLst/>
            </a:prstGeom>
            <a:gradFill rotWithShape="1">
              <a:gsLst>
                <a:gs pos="0">
                  <a:srgbClr val="A0523A"/>
                </a:gs>
                <a:gs pos="50000">
                  <a:srgbClr val="DC7150"/>
                </a:gs>
                <a:gs pos="100000">
                  <a:srgbClr val="A0523A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ru-RU" b="1"/>
                <a:t>Регулятивные УУД</a:t>
              </a:r>
              <a:r>
                <a:rPr lang="ru-RU"/>
                <a:t> </a:t>
              </a:r>
              <a:endParaRPr lang="en-US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0285" name="Rectangle 25"/>
            <p:cNvSpPr>
              <a:spLocks noChangeArrowheads="1"/>
            </p:cNvSpPr>
            <p:nvPr/>
          </p:nvSpPr>
          <p:spPr bwMode="gray">
            <a:xfrm>
              <a:off x="1075" y="3578"/>
              <a:ext cx="2689" cy="297"/>
            </a:xfrm>
            <a:prstGeom prst="rect">
              <a:avLst/>
            </a:prstGeom>
            <a:gradFill rotWithShape="1">
              <a:gsLst>
                <a:gs pos="0">
                  <a:srgbClr val="977514"/>
                </a:gs>
                <a:gs pos="50000">
                  <a:srgbClr val="D0A11C"/>
                </a:gs>
                <a:gs pos="100000">
                  <a:srgbClr val="977514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ru-RU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0286" name="Text Box 26"/>
            <p:cNvSpPr txBox="1">
              <a:spLocks noChangeArrowheads="1"/>
            </p:cNvSpPr>
            <p:nvPr/>
          </p:nvSpPr>
          <p:spPr bwMode="gray">
            <a:xfrm>
              <a:off x="693" y="1198"/>
              <a:ext cx="157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sz="140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10287" name="Text Box 27"/>
            <p:cNvSpPr txBox="1">
              <a:spLocks noChangeArrowheads="1"/>
            </p:cNvSpPr>
            <p:nvPr/>
          </p:nvSpPr>
          <p:spPr bwMode="gray">
            <a:xfrm>
              <a:off x="693" y="1912"/>
              <a:ext cx="210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ru-RU" sz="1400">
                  <a:solidFill>
                    <a:schemeClr val="tx2"/>
                  </a:solidFill>
                  <a:latin typeface="Verdana" pitchFamily="34" charset="0"/>
                </a:rPr>
                <a:t> </a:t>
              </a:r>
              <a:endParaRPr lang="en-US" sz="140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10288" name="Text Box 28"/>
            <p:cNvSpPr txBox="1">
              <a:spLocks noChangeArrowheads="1"/>
            </p:cNvSpPr>
            <p:nvPr/>
          </p:nvSpPr>
          <p:spPr bwMode="gray">
            <a:xfrm>
              <a:off x="693" y="2626"/>
              <a:ext cx="157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endParaRPr lang="ru-RU" sz="1400">
                <a:solidFill>
                  <a:schemeClr val="tx2"/>
                </a:solidFill>
                <a:latin typeface="Verdana" pitchFamily="34" charset="0"/>
              </a:endParaRPr>
            </a:p>
          </p:txBody>
        </p:sp>
        <p:sp>
          <p:nvSpPr>
            <p:cNvPr id="10289" name="Text Box 29"/>
            <p:cNvSpPr txBox="1">
              <a:spLocks noChangeArrowheads="1"/>
            </p:cNvSpPr>
            <p:nvPr/>
          </p:nvSpPr>
          <p:spPr bwMode="gray">
            <a:xfrm>
              <a:off x="790" y="3280"/>
              <a:ext cx="157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 eaLnBrk="0" hangingPunct="0"/>
              <a:endParaRPr lang="ru-RU" sz="1400">
                <a:solidFill>
                  <a:schemeClr val="tx2"/>
                </a:solidFill>
                <a:latin typeface="Verdana" pitchFamily="34" charset="0"/>
              </a:endParaRPr>
            </a:p>
          </p:txBody>
        </p:sp>
      </p:grpSp>
      <p:sp>
        <p:nvSpPr>
          <p:cNvPr id="10245" name="Прямоугольник 30"/>
          <p:cNvSpPr>
            <a:spLocks noChangeArrowheads="1"/>
          </p:cNvSpPr>
          <p:nvPr/>
        </p:nvSpPr>
        <p:spPr bwMode="auto">
          <a:xfrm>
            <a:off x="3071813" y="5357813"/>
            <a:ext cx="2178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/>
              <a:t>Личностные УУД</a:t>
            </a:r>
            <a:r>
              <a:rPr lang="ru-RU"/>
              <a:t> </a:t>
            </a:r>
          </a:p>
        </p:txBody>
      </p:sp>
      <p:sp>
        <p:nvSpPr>
          <p:cNvPr id="33" name="Прямоугольник 32"/>
          <p:cNvSpPr>
            <a:spLocks noChangeArrowheads="1"/>
          </p:cNvSpPr>
          <p:nvPr/>
        </p:nvSpPr>
        <p:spPr bwMode="auto">
          <a:xfrm>
            <a:off x="285750" y="5572125"/>
            <a:ext cx="2214563" cy="369888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>
                <a:latin typeface="Monotype Corsiva" pitchFamily="66" charset="0"/>
              </a:rPr>
              <a:t>смыслообразование</a:t>
            </a:r>
          </a:p>
        </p:txBody>
      </p:sp>
      <p:sp>
        <p:nvSpPr>
          <p:cNvPr id="34" name="Прямоугольник 33"/>
          <p:cNvSpPr>
            <a:spLocks noChangeArrowheads="1"/>
          </p:cNvSpPr>
          <p:nvPr/>
        </p:nvSpPr>
        <p:spPr bwMode="auto">
          <a:xfrm>
            <a:off x="285750" y="6000750"/>
            <a:ext cx="3373438" cy="369888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Monotype Corsiva" pitchFamily="66" charset="0"/>
              </a:rPr>
              <a:t>нравственно-этическая ориентация </a:t>
            </a:r>
          </a:p>
        </p:txBody>
      </p:sp>
      <p:sp>
        <p:nvSpPr>
          <p:cNvPr id="35" name="Стрелка углом 34"/>
          <p:cNvSpPr/>
          <p:nvPr/>
        </p:nvSpPr>
        <p:spPr>
          <a:xfrm flipH="1">
            <a:off x="1428750" y="5000625"/>
            <a:ext cx="1643063" cy="357188"/>
          </a:xfrm>
          <a:prstGeom prst="bentArrow">
            <a:avLst>
              <a:gd name="adj1" fmla="val 21863"/>
              <a:gd name="adj2" fmla="val 25000"/>
              <a:gd name="adj3" fmla="val 25000"/>
              <a:gd name="adj4" fmla="val 43750"/>
            </a:avLst>
          </a:prstGeom>
          <a:solidFill>
            <a:srgbClr val="FFC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740650" y="2500313"/>
            <a:ext cx="1403350" cy="369887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 err="1">
                <a:latin typeface="Monotype Corsiva" pitchFamily="66" charset="0"/>
              </a:rPr>
              <a:t>целеполагание</a:t>
            </a:r>
            <a:endParaRPr lang="ru-RU" i="1" dirty="0">
              <a:latin typeface="Monotype Corsiva" pitchFamily="66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783513" y="2928938"/>
            <a:ext cx="1360487" cy="369887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latin typeface="Monotype Corsiva" pitchFamily="66" charset="0"/>
              </a:rPr>
              <a:t>планирование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7524750" y="3357563"/>
            <a:ext cx="1619250" cy="369887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latin typeface="Monotype Corsiva" pitchFamily="66" charset="0"/>
              </a:rPr>
              <a:t>прогнозирование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7929563" y="3714750"/>
            <a:ext cx="1011237" cy="369888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latin typeface="Monotype Corsiva" pitchFamily="66" charset="0"/>
              </a:rPr>
              <a:t>контроль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7786688" y="4143375"/>
            <a:ext cx="1130300" cy="369888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latin typeface="Monotype Corsiva" pitchFamily="66" charset="0"/>
              </a:rPr>
              <a:t>коррекция 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8143875" y="4572000"/>
            <a:ext cx="765175" cy="369888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>
                <a:latin typeface="Monotype Corsiva" pitchFamily="66" charset="0"/>
              </a:rPr>
              <a:t>оценка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7429500" y="5000625"/>
            <a:ext cx="1471613" cy="369888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i="1" dirty="0" err="1">
                <a:latin typeface="Monotype Corsiva" pitchFamily="66" charset="0"/>
              </a:rPr>
              <a:t>саморегуляция</a:t>
            </a:r>
            <a:endParaRPr lang="ru-RU" i="1" dirty="0">
              <a:latin typeface="Monotype Corsiva" pitchFamily="66" charset="0"/>
            </a:endParaRPr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1000125" y="2357438"/>
            <a:ext cx="1920875" cy="369887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Monotype Corsiva" pitchFamily="66" charset="0"/>
              </a:rPr>
              <a:t>общеучебные унив.д.</a:t>
            </a: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928688" y="2786063"/>
            <a:ext cx="2714625" cy="369887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>
                <a:latin typeface="Monotype Corsiva" pitchFamily="66" charset="0"/>
              </a:rPr>
              <a:t>знаково-символические д.</a:t>
            </a: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1000125" y="3214688"/>
            <a:ext cx="1789113" cy="369887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Monotype Corsiva" pitchFamily="66" charset="0"/>
              </a:rPr>
              <a:t>логические унив.д. </a:t>
            </a:r>
          </a:p>
        </p:txBody>
      </p:sp>
      <p:sp>
        <p:nvSpPr>
          <p:cNvPr id="50" name="Прямоугольник 49"/>
          <p:cNvSpPr>
            <a:spLocks noChangeArrowheads="1"/>
          </p:cNvSpPr>
          <p:nvPr/>
        </p:nvSpPr>
        <p:spPr bwMode="auto">
          <a:xfrm>
            <a:off x="928688" y="3643313"/>
            <a:ext cx="2989262" cy="369887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Monotype Corsiva" pitchFamily="66" charset="0"/>
              </a:rPr>
              <a:t>постановка и решение проблемы</a:t>
            </a:r>
          </a:p>
        </p:txBody>
      </p:sp>
      <p:sp>
        <p:nvSpPr>
          <p:cNvPr id="52" name="Прямоугольник 51"/>
          <p:cNvSpPr>
            <a:spLocks noChangeArrowheads="1"/>
          </p:cNvSpPr>
          <p:nvPr/>
        </p:nvSpPr>
        <p:spPr bwMode="auto">
          <a:xfrm>
            <a:off x="285750" y="5143500"/>
            <a:ext cx="1684338" cy="369888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i="1">
                <a:latin typeface="Monotype Corsiva" pitchFamily="66" charset="0"/>
              </a:rPr>
              <a:t>самоопределение</a:t>
            </a:r>
          </a:p>
        </p:txBody>
      </p:sp>
      <p:sp>
        <p:nvSpPr>
          <p:cNvPr id="54" name="Стрелка углом 53"/>
          <p:cNvSpPr/>
          <p:nvPr/>
        </p:nvSpPr>
        <p:spPr>
          <a:xfrm flipH="1">
            <a:off x="3143250" y="3143250"/>
            <a:ext cx="1571625" cy="428625"/>
          </a:xfrm>
          <a:prstGeom prst="bentArrow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5" name="Стрелка углом 54"/>
          <p:cNvSpPr/>
          <p:nvPr/>
        </p:nvSpPr>
        <p:spPr>
          <a:xfrm rot="20879652" flipV="1">
            <a:off x="6115050" y="4445000"/>
            <a:ext cx="1843088" cy="611188"/>
          </a:xfrm>
          <a:prstGeom prst="bentArrow">
            <a:avLst>
              <a:gd name="adj1" fmla="val 25000"/>
              <a:gd name="adj2" fmla="val 24980"/>
              <a:gd name="adj3" fmla="val 25000"/>
              <a:gd name="adj4" fmla="val 43750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6" name="Стрелка углом 55"/>
          <p:cNvSpPr/>
          <p:nvPr/>
        </p:nvSpPr>
        <p:spPr>
          <a:xfrm flipH="1">
            <a:off x="4500563" y="2000250"/>
            <a:ext cx="2571750" cy="428625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7" name="Прямоугольник 56"/>
          <p:cNvSpPr>
            <a:spLocks noChangeArrowheads="1"/>
          </p:cNvSpPr>
          <p:nvPr/>
        </p:nvSpPr>
        <p:spPr bwMode="auto">
          <a:xfrm>
            <a:off x="2857500" y="1928813"/>
            <a:ext cx="1662113" cy="369887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i="1">
                <a:latin typeface="Monotype Corsiva" pitchFamily="66" charset="0"/>
              </a:rPr>
              <a:t>вопросы общения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0"/>
                            </p:stCondLst>
                            <p:childTnLst>
                              <p:par>
                                <p:cTn id="2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6500"/>
                            </p:stCondLst>
                            <p:childTnLst>
                              <p:par>
                                <p:cTn id="6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2500"/>
                            </p:stCondLst>
                            <p:childTnLst>
                              <p:par>
                                <p:cTn id="8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8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9250"/>
                            </p:stCondLst>
                            <p:childTnLst>
                              <p:par>
                                <p:cTn id="9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54" grpId="0" animBg="1"/>
      <p:bldP spid="55" grpId="0" animBg="1"/>
      <p:bldP spid="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ижний колонтитул 2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214313"/>
            <a:ext cx="6929438" cy="642937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/>
              <a:t> </a:t>
            </a:r>
            <a:r>
              <a:rPr lang="ru-RU" sz="2400" dirty="0" smtClean="0"/>
              <a:t>Критерии оценки </a:t>
            </a:r>
            <a:r>
              <a:rPr lang="ru-RU" sz="2400" dirty="0" err="1" smtClean="0"/>
              <a:t>сформированности</a:t>
            </a:r>
            <a:r>
              <a:rPr lang="ru-RU" sz="2400" dirty="0" smtClean="0"/>
              <a:t> УУД:</a:t>
            </a:r>
            <a:br>
              <a:rPr lang="ru-RU" sz="2400" dirty="0" smtClean="0"/>
            </a:br>
            <a:endParaRPr lang="en-US" sz="24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98475" y="1643063"/>
            <a:ext cx="8645525" cy="4284662"/>
            <a:chOff x="69" y="1117"/>
            <a:chExt cx="5183" cy="2569"/>
          </a:xfrm>
        </p:grpSpPr>
        <p:sp>
          <p:nvSpPr>
            <p:cNvPr id="72708" name="Freeform 4"/>
            <p:cNvSpPr>
              <a:spLocks noEditPoints="1"/>
            </p:cNvSpPr>
            <p:nvPr/>
          </p:nvSpPr>
          <p:spPr bwMode="gray">
            <a:xfrm rot="20241944">
              <a:off x="857" y="1711"/>
              <a:ext cx="3839" cy="1527"/>
            </a:xfrm>
            <a:custGeom>
              <a:avLst/>
              <a:gdLst/>
              <a:ahLst/>
              <a:cxnLst>
                <a:cxn ang="0">
                  <a:pos x="1692" y="12"/>
                </a:cxn>
                <a:cxn ang="0">
                  <a:pos x="1234" y="74"/>
                </a:cxn>
                <a:cxn ang="0">
                  <a:pos x="828" y="182"/>
                </a:cxn>
                <a:cxn ang="0">
                  <a:pos x="486" y="330"/>
                </a:cxn>
                <a:cxn ang="0">
                  <a:pos x="226" y="510"/>
                </a:cxn>
                <a:cxn ang="0">
                  <a:pos x="58" y="718"/>
                </a:cxn>
                <a:cxn ang="0">
                  <a:pos x="0" y="944"/>
                </a:cxn>
                <a:cxn ang="0">
                  <a:pos x="58" y="1170"/>
                </a:cxn>
                <a:cxn ang="0">
                  <a:pos x="226" y="1378"/>
                </a:cxn>
                <a:cxn ang="0">
                  <a:pos x="486" y="1558"/>
                </a:cxn>
                <a:cxn ang="0">
                  <a:pos x="828" y="1706"/>
                </a:cxn>
                <a:cxn ang="0">
                  <a:pos x="1234" y="1814"/>
                </a:cxn>
                <a:cxn ang="0">
                  <a:pos x="1692" y="1876"/>
                </a:cxn>
                <a:cxn ang="0">
                  <a:pos x="2186" y="1884"/>
                </a:cxn>
                <a:cxn ang="0">
                  <a:pos x="2658" y="1840"/>
                </a:cxn>
                <a:cxn ang="0">
                  <a:pos x="3084" y="1746"/>
                </a:cxn>
                <a:cxn ang="0">
                  <a:pos x="3448" y="1612"/>
                </a:cxn>
                <a:cxn ang="0">
                  <a:pos x="3738" y="1442"/>
                </a:cxn>
                <a:cxn ang="0">
                  <a:pos x="3938" y="1242"/>
                </a:cxn>
                <a:cxn ang="0">
                  <a:pos x="4034" y="1022"/>
                </a:cxn>
                <a:cxn ang="0">
                  <a:pos x="4014" y="790"/>
                </a:cxn>
                <a:cxn ang="0">
                  <a:pos x="3882" y="576"/>
                </a:cxn>
                <a:cxn ang="0">
                  <a:pos x="3650" y="386"/>
                </a:cxn>
                <a:cxn ang="0">
                  <a:pos x="3334" y="228"/>
                </a:cxn>
                <a:cxn ang="0">
                  <a:pos x="2948" y="106"/>
                </a:cxn>
                <a:cxn ang="0">
                  <a:pos x="2506" y="28"/>
                </a:cxn>
                <a:cxn ang="0">
                  <a:pos x="2020" y="0"/>
                </a:cxn>
                <a:cxn ang="0">
                  <a:pos x="1606" y="1736"/>
                </a:cxn>
                <a:cxn ang="0">
                  <a:pos x="1164" y="1678"/>
                </a:cxn>
                <a:cxn ang="0">
                  <a:pos x="776" y="1576"/>
                </a:cxn>
                <a:cxn ang="0">
                  <a:pos x="458" y="1436"/>
                </a:cxn>
                <a:cxn ang="0">
                  <a:pos x="224" y="1266"/>
                </a:cxn>
                <a:cxn ang="0">
                  <a:pos x="88" y="1074"/>
                </a:cxn>
                <a:cxn ang="0">
                  <a:pos x="68" y="864"/>
                </a:cxn>
                <a:cxn ang="0">
                  <a:pos x="166" y="664"/>
                </a:cxn>
                <a:cxn ang="0">
                  <a:pos x="370" y="486"/>
                </a:cxn>
                <a:cxn ang="0">
                  <a:pos x="662" y="336"/>
                </a:cxn>
                <a:cxn ang="0">
                  <a:pos x="1028" y="222"/>
                </a:cxn>
                <a:cxn ang="0">
                  <a:pos x="1454" y="148"/>
                </a:cxn>
                <a:cxn ang="0">
                  <a:pos x="1922" y="120"/>
                </a:cxn>
                <a:cxn ang="0">
                  <a:pos x="2392" y="148"/>
                </a:cxn>
                <a:cxn ang="0">
                  <a:pos x="2818" y="222"/>
                </a:cxn>
                <a:cxn ang="0">
                  <a:pos x="3184" y="336"/>
                </a:cxn>
                <a:cxn ang="0">
                  <a:pos x="3476" y="486"/>
                </a:cxn>
                <a:cxn ang="0">
                  <a:pos x="3680" y="664"/>
                </a:cxn>
                <a:cxn ang="0">
                  <a:pos x="3778" y="864"/>
                </a:cxn>
                <a:cxn ang="0">
                  <a:pos x="3758" y="1074"/>
                </a:cxn>
                <a:cxn ang="0">
                  <a:pos x="3622" y="1266"/>
                </a:cxn>
                <a:cxn ang="0">
                  <a:pos x="3388" y="1436"/>
                </a:cxn>
                <a:cxn ang="0">
                  <a:pos x="3070" y="1576"/>
                </a:cxn>
                <a:cxn ang="0">
                  <a:pos x="2682" y="1678"/>
                </a:cxn>
                <a:cxn ang="0">
                  <a:pos x="2240" y="1736"/>
                </a:cxn>
              </a:cxnLst>
              <a:rect l="0" t="0" r="r" b="b"/>
              <a:pathLst>
                <a:path w="4040" h="1888">
                  <a:moveTo>
                    <a:pt x="2020" y="0"/>
                  </a:moveTo>
                  <a:lnTo>
                    <a:pt x="1854" y="4"/>
                  </a:lnTo>
                  <a:lnTo>
                    <a:pt x="1692" y="12"/>
                  </a:lnTo>
                  <a:lnTo>
                    <a:pt x="1534" y="28"/>
                  </a:lnTo>
                  <a:lnTo>
                    <a:pt x="1382" y="48"/>
                  </a:lnTo>
                  <a:lnTo>
                    <a:pt x="1234" y="74"/>
                  </a:lnTo>
                  <a:lnTo>
                    <a:pt x="1092" y="106"/>
                  </a:lnTo>
                  <a:lnTo>
                    <a:pt x="956" y="142"/>
                  </a:lnTo>
                  <a:lnTo>
                    <a:pt x="828" y="182"/>
                  </a:lnTo>
                  <a:lnTo>
                    <a:pt x="706" y="228"/>
                  </a:lnTo>
                  <a:lnTo>
                    <a:pt x="592" y="276"/>
                  </a:lnTo>
                  <a:lnTo>
                    <a:pt x="486" y="330"/>
                  </a:lnTo>
                  <a:lnTo>
                    <a:pt x="390" y="386"/>
                  </a:lnTo>
                  <a:lnTo>
                    <a:pt x="302" y="446"/>
                  </a:lnTo>
                  <a:lnTo>
                    <a:pt x="226" y="510"/>
                  </a:lnTo>
                  <a:lnTo>
                    <a:pt x="158" y="576"/>
                  </a:lnTo>
                  <a:lnTo>
                    <a:pt x="102" y="646"/>
                  </a:lnTo>
                  <a:lnTo>
                    <a:pt x="58" y="718"/>
                  </a:lnTo>
                  <a:lnTo>
                    <a:pt x="26" y="790"/>
                  </a:lnTo>
                  <a:lnTo>
                    <a:pt x="6" y="866"/>
                  </a:lnTo>
                  <a:lnTo>
                    <a:pt x="0" y="944"/>
                  </a:lnTo>
                  <a:lnTo>
                    <a:pt x="6" y="1022"/>
                  </a:lnTo>
                  <a:lnTo>
                    <a:pt x="26" y="1098"/>
                  </a:lnTo>
                  <a:lnTo>
                    <a:pt x="58" y="1170"/>
                  </a:lnTo>
                  <a:lnTo>
                    <a:pt x="102" y="1242"/>
                  </a:lnTo>
                  <a:lnTo>
                    <a:pt x="158" y="1312"/>
                  </a:lnTo>
                  <a:lnTo>
                    <a:pt x="226" y="1378"/>
                  </a:lnTo>
                  <a:lnTo>
                    <a:pt x="302" y="1442"/>
                  </a:lnTo>
                  <a:lnTo>
                    <a:pt x="390" y="1502"/>
                  </a:lnTo>
                  <a:lnTo>
                    <a:pt x="486" y="1558"/>
                  </a:lnTo>
                  <a:lnTo>
                    <a:pt x="592" y="1612"/>
                  </a:lnTo>
                  <a:lnTo>
                    <a:pt x="706" y="1660"/>
                  </a:lnTo>
                  <a:lnTo>
                    <a:pt x="828" y="1706"/>
                  </a:lnTo>
                  <a:lnTo>
                    <a:pt x="956" y="1746"/>
                  </a:lnTo>
                  <a:lnTo>
                    <a:pt x="1092" y="1782"/>
                  </a:lnTo>
                  <a:lnTo>
                    <a:pt x="1234" y="1814"/>
                  </a:lnTo>
                  <a:lnTo>
                    <a:pt x="1382" y="1840"/>
                  </a:lnTo>
                  <a:lnTo>
                    <a:pt x="1534" y="1860"/>
                  </a:lnTo>
                  <a:lnTo>
                    <a:pt x="1692" y="1876"/>
                  </a:lnTo>
                  <a:lnTo>
                    <a:pt x="1854" y="1884"/>
                  </a:lnTo>
                  <a:lnTo>
                    <a:pt x="2020" y="1888"/>
                  </a:lnTo>
                  <a:lnTo>
                    <a:pt x="2186" y="1884"/>
                  </a:lnTo>
                  <a:lnTo>
                    <a:pt x="2348" y="1876"/>
                  </a:lnTo>
                  <a:lnTo>
                    <a:pt x="2506" y="1860"/>
                  </a:lnTo>
                  <a:lnTo>
                    <a:pt x="2658" y="1840"/>
                  </a:lnTo>
                  <a:lnTo>
                    <a:pt x="2806" y="1814"/>
                  </a:lnTo>
                  <a:lnTo>
                    <a:pt x="2948" y="1782"/>
                  </a:lnTo>
                  <a:lnTo>
                    <a:pt x="3084" y="1746"/>
                  </a:lnTo>
                  <a:lnTo>
                    <a:pt x="3212" y="1706"/>
                  </a:lnTo>
                  <a:lnTo>
                    <a:pt x="3334" y="1660"/>
                  </a:lnTo>
                  <a:lnTo>
                    <a:pt x="3448" y="1612"/>
                  </a:lnTo>
                  <a:lnTo>
                    <a:pt x="3554" y="1558"/>
                  </a:lnTo>
                  <a:lnTo>
                    <a:pt x="3650" y="1502"/>
                  </a:lnTo>
                  <a:lnTo>
                    <a:pt x="3738" y="1442"/>
                  </a:lnTo>
                  <a:lnTo>
                    <a:pt x="3814" y="1378"/>
                  </a:lnTo>
                  <a:lnTo>
                    <a:pt x="3882" y="1312"/>
                  </a:lnTo>
                  <a:lnTo>
                    <a:pt x="3938" y="1242"/>
                  </a:lnTo>
                  <a:lnTo>
                    <a:pt x="3982" y="1170"/>
                  </a:lnTo>
                  <a:lnTo>
                    <a:pt x="4014" y="1098"/>
                  </a:lnTo>
                  <a:lnTo>
                    <a:pt x="4034" y="1022"/>
                  </a:lnTo>
                  <a:lnTo>
                    <a:pt x="4040" y="944"/>
                  </a:lnTo>
                  <a:lnTo>
                    <a:pt x="4034" y="866"/>
                  </a:lnTo>
                  <a:lnTo>
                    <a:pt x="4014" y="790"/>
                  </a:lnTo>
                  <a:lnTo>
                    <a:pt x="3982" y="718"/>
                  </a:lnTo>
                  <a:lnTo>
                    <a:pt x="3938" y="646"/>
                  </a:lnTo>
                  <a:lnTo>
                    <a:pt x="3882" y="576"/>
                  </a:lnTo>
                  <a:lnTo>
                    <a:pt x="3814" y="510"/>
                  </a:lnTo>
                  <a:lnTo>
                    <a:pt x="3738" y="446"/>
                  </a:lnTo>
                  <a:lnTo>
                    <a:pt x="3650" y="386"/>
                  </a:lnTo>
                  <a:lnTo>
                    <a:pt x="3554" y="330"/>
                  </a:lnTo>
                  <a:lnTo>
                    <a:pt x="3448" y="276"/>
                  </a:lnTo>
                  <a:lnTo>
                    <a:pt x="3334" y="228"/>
                  </a:lnTo>
                  <a:lnTo>
                    <a:pt x="3212" y="182"/>
                  </a:lnTo>
                  <a:lnTo>
                    <a:pt x="3084" y="142"/>
                  </a:lnTo>
                  <a:lnTo>
                    <a:pt x="2948" y="106"/>
                  </a:lnTo>
                  <a:lnTo>
                    <a:pt x="2806" y="74"/>
                  </a:lnTo>
                  <a:lnTo>
                    <a:pt x="2658" y="48"/>
                  </a:lnTo>
                  <a:lnTo>
                    <a:pt x="2506" y="28"/>
                  </a:lnTo>
                  <a:lnTo>
                    <a:pt x="2348" y="12"/>
                  </a:lnTo>
                  <a:lnTo>
                    <a:pt x="2186" y="4"/>
                  </a:lnTo>
                  <a:lnTo>
                    <a:pt x="2020" y="0"/>
                  </a:lnTo>
                  <a:close/>
                  <a:moveTo>
                    <a:pt x="1922" y="1748"/>
                  </a:moveTo>
                  <a:lnTo>
                    <a:pt x="1762" y="1746"/>
                  </a:lnTo>
                  <a:lnTo>
                    <a:pt x="1606" y="1736"/>
                  </a:lnTo>
                  <a:lnTo>
                    <a:pt x="1454" y="1722"/>
                  </a:lnTo>
                  <a:lnTo>
                    <a:pt x="1306" y="1702"/>
                  </a:lnTo>
                  <a:lnTo>
                    <a:pt x="1164" y="1678"/>
                  </a:lnTo>
                  <a:lnTo>
                    <a:pt x="1028" y="1648"/>
                  </a:lnTo>
                  <a:lnTo>
                    <a:pt x="898" y="1614"/>
                  </a:lnTo>
                  <a:lnTo>
                    <a:pt x="776" y="1576"/>
                  </a:lnTo>
                  <a:lnTo>
                    <a:pt x="662" y="1532"/>
                  </a:lnTo>
                  <a:lnTo>
                    <a:pt x="554" y="1486"/>
                  </a:lnTo>
                  <a:lnTo>
                    <a:pt x="458" y="1436"/>
                  </a:lnTo>
                  <a:lnTo>
                    <a:pt x="370" y="1382"/>
                  </a:lnTo>
                  <a:lnTo>
                    <a:pt x="292" y="1326"/>
                  </a:lnTo>
                  <a:lnTo>
                    <a:pt x="224" y="1266"/>
                  </a:lnTo>
                  <a:lnTo>
                    <a:pt x="166" y="1204"/>
                  </a:lnTo>
                  <a:lnTo>
                    <a:pt x="122" y="1140"/>
                  </a:lnTo>
                  <a:lnTo>
                    <a:pt x="88" y="1074"/>
                  </a:lnTo>
                  <a:lnTo>
                    <a:pt x="68" y="1004"/>
                  </a:lnTo>
                  <a:lnTo>
                    <a:pt x="62" y="934"/>
                  </a:lnTo>
                  <a:lnTo>
                    <a:pt x="68" y="864"/>
                  </a:lnTo>
                  <a:lnTo>
                    <a:pt x="88" y="796"/>
                  </a:lnTo>
                  <a:lnTo>
                    <a:pt x="122" y="730"/>
                  </a:lnTo>
                  <a:lnTo>
                    <a:pt x="166" y="664"/>
                  </a:lnTo>
                  <a:lnTo>
                    <a:pt x="224" y="602"/>
                  </a:lnTo>
                  <a:lnTo>
                    <a:pt x="292" y="544"/>
                  </a:lnTo>
                  <a:lnTo>
                    <a:pt x="370" y="486"/>
                  </a:lnTo>
                  <a:lnTo>
                    <a:pt x="458" y="434"/>
                  </a:lnTo>
                  <a:lnTo>
                    <a:pt x="554" y="382"/>
                  </a:lnTo>
                  <a:lnTo>
                    <a:pt x="662" y="336"/>
                  </a:lnTo>
                  <a:lnTo>
                    <a:pt x="776" y="294"/>
                  </a:lnTo>
                  <a:lnTo>
                    <a:pt x="898" y="256"/>
                  </a:lnTo>
                  <a:lnTo>
                    <a:pt x="1028" y="222"/>
                  </a:lnTo>
                  <a:lnTo>
                    <a:pt x="1164" y="192"/>
                  </a:lnTo>
                  <a:lnTo>
                    <a:pt x="1306" y="166"/>
                  </a:lnTo>
                  <a:lnTo>
                    <a:pt x="1454" y="148"/>
                  </a:lnTo>
                  <a:lnTo>
                    <a:pt x="1606" y="132"/>
                  </a:lnTo>
                  <a:lnTo>
                    <a:pt x="1762" y="124"/>
                  </a:lnTo>
                  <a:lnTo>
                    <a:pt x="1922" y="120"/>
                  </a:lnTo>
                  <a:lnTo>
                    <a:pt x="2084" y="124"/>
                  </a:lnTo>
                  <a:lnTo>
                    <a:pt x="2240" y="132"/>
                  </a:lnTo>
                  <a:lnTo>
                    <a:pt x="2392" y="148"/>
                  </a:lnTo>
                  <a:lnTo>
                    <a:pt x="2540" y="166"/>
                  </a:lnTo>
                  <a:lnTo>
                    <a:pt x="2682" y="192"/>
                  </a:lnTo>
                  <a:lnTo>
                    <a:pt x="2818" y="222"/>
                  </a:lnTo>
                  <a:lnTo>
                    <a:pt x="2948" y="256"/>
                  </a:lnTo>
                  <a:lnTo>
                    <a:pt x="3070" y="294"/>
                  </a:lnTo>
                  <a:lnTo>
                    <a:pt x="3184" y="336"/>
                  </a:lnTo>
                  <a:lnTo>
                    <a:pt x="3292" y="382"/>
                  </a:lnTo>
                  <a:lnTo>
                    <a:pt x="3388" y="434"/>
                  </a:lnTo>
                  <a:lnTo>
                    <a:pt x="3476" y="486"/>
                  </a:lnTo>
                  <a:lnTo>
                    <a:pt x="3554" y="544"/>
                  </a:lnTo>
                  <a:lnTo>
                    <a:pt x="3622" y="602"/>
                  </a:lnTo>
                  <a:lnTo>
                    <a:pt x="3680" y="664"/>
                  </a:lnTo>
                  <a:lnTo>
                    <a:pt x="3724" y="730"/>
                  </a:lnTo>
                  <a:lnTo>
                    <a:pt x="3758" y="796"/>
                  </a:lnTo>
                  <a:lnTo>
                    <a:pt x="3778" y="864"/>
                  </a:lnTo>
                  <a:lnTo>
                    <a:pt x="3784" y="934"/>
                  </a:lnTo>
                  <a:lnTo>
                    <a:pt x="3778" y="1004"/>
                  </a:lnTo>
                  <a:lnTo>
                    <a:pt x="3758" y="1074"/>
                  </a:lnTo>
                  <a:lnTo>
                    <a:pt x="3724" y="1140"/>
                  </a:lnTo>
                  <a:lnTo>
                    <a:pt x="3680" y="1204"/>
                  </a:lnTo>
                  <a:lnTo>
                    <a:pt x="3622" y="1266"/>
                  </a:lnTo>
                  <a:lnTo>
                    <a:pt x="3554" y="1326"/>
                  </a:lnTo>
                  <a:lnTo>
                    <a:pt x="3476" y="1382"/>
                  </a:lnTo>
                  <a:lnTo>
                    <a:pt x="3388" y="1436"/>
                  </a:lnTo>
                  <a:lnTo>
                    <a:pt x="3292" y="1486"/>
                  </a:lnTo>
                  <a:lnTo>
                    <a:pt x="3184" y="1532"/>
                  </a:lnTo>
                  <a:lnTo>
                    <a:pt x="3070" y="1576"/>
                  </a:lnTo>
                  <a:lnTo>
                    <a:pt x="2948" y="1614"/>
                  </a:lnTo>
                  <a:lnTo>
                    <a:pt x="2818" y="1648"/>
                  </a:lnTo>
                  <a:lnTo>
                    <a:pt x="2682" y="1678"/>
                  </a:lnTo>
                  <a:lnTo>
                    <a:pt x="2540" y="1702"/>
                  </a:lnTo>
                  <a:lnTo>
                    <a:pt x="2392" y="1722"/>
                  </a:lnTo>
                  <a:lnTo>
                    <a:pt x="2240" y="1736"/>
                  </a:lnTo>
                  <a:lnTo>
                    <a:pt x="2084" y="1746"/>
                  </a:lnTo>
                  <a:lnTo>
                    <a:pt x="1922" y="1748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42353"/>
                    <a:invGamma/>
                    <a:alpha val="36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70" name="Oval 6"/>
            <p:cNvSpPr>
              <a:spLocks noChangeArrowheads="1"/>
            </p:cNvSpPr>
            <p:nvPr/>
          </p:nvSpPr>
          <p:spPr bwMode="gray">
            <a:xfrm rot="-1543677">
              <a:off x="4334" y="2347"/>
              <a:ext cx="918" cy="329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71" name="Oval 9"/>
            <p:cNvSpPr>
              <a:spLocks noChangeArrowheads="1"/>
            </p:cNvSpPr>
            <p:nvPr/>
          </p:nvSpPr>
          <p:spPr bwMode="gray">
            <a:xfrm rot="-1543677">
              <a:off x="1357" y="2885"/>
              <a:ext cx="1405" cy="734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2715" name="Oval 11"/>
            <p:cNvSpPr>
              <a:spLocks noChangeArrowheads="1"/>
            </p:cNvSpPr>
            <p:nvPr/>
          </p:nvSpPr>
          <p:spPr bwMode="gray">
            <a:xfrm>
              <a:off x="69" y="1802"/>
              <a:ext cx="2013" cy="1884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373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2718" name="Oval 14"/>
            <p:cNvSpPr>
              <a:spLocks noChangeArrowheads="1"/>
            </p:cNvSpPr>
            <p:nvPr/>
          </p:nvSpPr>
          <p:spPr bwMode="gray">
            <a:xfrm>
              <a:off x="3238" y="1117"/>
              <a:ext cx="1799" cy="1628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b="1"/>
            </a:p>
          </p:txBody>
        </p:sp>
        <p:sp>
          <p:nvSpPr>
            <p:cNvPr id="72719" name="Text Box 15"/>
            <p:cNvSpPr txBox="1">
              <a:spLocks noChangeArrowheads="1"/>
            </p:cNvSpPr>
            <p:nvPr/>
          </p:nvSpPr>
          <p:spPr bwMode="gray">
            <a:xfrm>
              <a:off x="283" y="2102"/>
              <a:ext cx="1883" cy="1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342900" indent="-342900" algn="ctr" eaLnBrk="0" hangingPunct="0">
                <a:defRPr/>
              </a:pPr>
              <a:endParaRPr lang="ru-RU" dirty="0"/>
            </a:p>
            <a:p>
              <a:pPr marL="342900" indent="-342900" algn="ctr" eaLnBrk="0" hangingPunct="0">
                <a:defRPr/>
              </a:pPr>
              <a:r>
                <a:rPr lang="ru-RU" sz="2000" dirty="0">
                  <a:solidFill>
                    <a:schemeClr val="bg1"/>
                  </a:solidFill>
                </a:rPr>
                <a:t>Соответствие </a:t>
              </a:r>
            </a:p>
            <a:p>
              <a:pPr marL="342900" indent="-342900" algn="ctr" eaLnBrk="0" hangingPunct="0">
                <a:defRPr/>
              </a:pPr>
              <a:r>
                <a:rPr lang="ru-RU" sz="2000" dirty="0">
                  <a:solidFill>
                    <a:schemeClr val="bg1"/>
                  </a:solidFill>
                </a:rPr>
                <a:t>возрастно-психологическим </a:t>
              </a:r>
            </a:p>
            <a:p>
              <a:pPr marL="342900" indent="-342900" algn="ctr" eaLnBrk="0" hangingPunct="0">
                <a:defRPr/>
              </a:pPr>
              <a:r>
                <a:rPr lang="ru-RU" sz="2000" dirty="0">
                  <a:solidFill>
                    <a:schemeClr val="bg1"/>
                  </a:solidFill>
                </a:rPr>
                <a:t>нормативным </a:t>
              </a:r>
            </a:p>
            <a:p>
              <a:pPr marL="342900" indent="-342900" algn="ctr" eaLnBrk="0" hangingPunct="0">
                <a:defRPr/>
              </a:pPr>
              <a:r>
                <a:rPr lang="ru-RU" sz="2000" dirty="0">
                  <a:solidFill>
                    <a:schemeClr val="bg1"/>
                  </a:solidFill>
                </a:rPr>
                <a:t>требованиям </a:t>
              </a:r>
            </a:p>
            <a:p>
              <a:pPr eaLnBrk="0" hangingPunct="0">
                <a:defRPr/>
              </a:pPr>
              <a:endParaRPr lang="en-US" sz="2000" b="1" dirty="0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1275" name="Text Box 16"/>
            <p:cNvSpPr txBox="1">
              <a:spLocks noChangeArrowheads="1"/>
            </p:cNvSpPr>
            <p:nvPr/>
          </p:nvSpPr>
          <p:spPr bwMode="gray">
            <a:xfrm>
              <a:off x="2578" y="1545"/>
              <a:ext cx="11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1276" name="Text Box 17"/>
            <p:cNvSpPr txBox="1">
              <a:spLocks noChangeArrowheads="1"/>
            </p:cNvSpPr>
            <p:nvPr/>
          </p:nvSpPr>
          <p:spPr bwMode="gray">
            <a:xfrm>
              <a:off x="3623" y="1288"/>
              <a:ext cx="1254" cy="1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Соответствие 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свойств 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универсальных 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действий 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заранее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заданным</a:t>
              </a:r>
            </a:p>
            <a:p>
              <a:pPr algn="ctr" eaLnBrk="0" hangingPunct="0"/>
              <a:r>
                <a:rPr lang="ru-RU" sz="2000">
                  <a:solidFill>
                    <a:schemeClr val="bg1"/>
                  </a:solidFill>
                </a:rPr>
                <a:t>требованиям</a:t>
              </a:r>
              <a:endParaRPr lang="en-US" sz="2000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1277" name="Text Box 18"/>
            <p:cNvSpPr txBox="1">
              <a:spLocks noChangeArrowheads="1"/>
            </p:cNvSpPr>
            <p:nvPr/>
          </p:nvSpPr>
          <p:spPr bwMode="gray">
            <a:xfrm>
              <a:off x="3219" y="2956"/>
              <a:ext cx="11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1278" name="Text Box 19"/>
            <p:cNvSpPr txBox="1">
              <a:spLocks noChangeArrowheads="1"/>
            </p:cNvSpPr>
            <p:nvPr/>
          </p:nvSpPr>
          <p:spPr bwMode="gray">
            <a:xfrm>
              <a:off x="1638" y="3295"/>
              <a:ext cx="11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endParaRPr lang="ru-RU" b="1">
                <a:solidFill>
                  <a:schemeClr val="bg1"/>
                </a:solidFill>
                <a:latin typeface="Verdana" pitchFamily="34" charset="0"/>
              </a:endParaRPr>
            </a:p>
          </p:txBody>
        </p:sp>
        <p:sp>
          <p:nvSpPr>
            <p:cNvPr id="11279" name="Text Box 20"/>
            <p:cNvSpPr txBox="1">
              <a:spLocks noChangeArrowheads="1"/>
            </p:cNvSpPr>
            <p:nvPr/>
          </p:nvSpPr>
          <p:spPr bwMode="gray">
            <a:xfrm>
              <a:off x="2160" y="2304"/>
              <a:ext cx="1452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/>
              <a:endParaRPr lang="ru-RU" sz="2800" b="1"/>
            </a:p>
          </p:txBody>
        </p:sp>
      </p:grp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88" y="214313"/>
            <a:ext cx="6577012" cy="5715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2000" dirty="0" smtClean="0"/>
              <a:t>Успешность формирования УУД  от правильной расстановки основных этапов:</a:t>
            </a:r>
            <a:endParaRPr lang="ru-RU" sz="2000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828800" y="2024063"/>
            <a:ext cx="762000" cy="665162"/>
            <a:chOff x="1110" y="2656"/>
            <a:chExt cx="1549" cy="1351"/>
          </a:xfrm>
        </p:grpSpPr>
        <p:sp>
          <p:nvSpPr>
            <p:cNvPr id="12335" name="AutoShape 4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6" name="AutoShape 5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828800" y="2938463"/>
            <a:ext cx="762000" cy="665162"/>
            <a:chOff x="3174" y="2656"/>
            <a:chExt cx="1549" cy="1351"/>
          </a:xfrm>
        </p:grpSpPr>
        <p:sp>
          <p:nvSpPr>
            <p:cNvPr id="12332" name="AutoShape 8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3" name="AutoShape 9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70" name="AutoShape 10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294" name="Line 11"/>
          <p:cNvSpPr>
            <a:spLocks noChangeShapeType="1"/>
          </p:cNvSpPr>
          <p:nvPr/>
        </p:nvSpPr>
        <p:spPr bwMode="auto">
          <a:xfrm>
            <a:off x="2438400" y="2633663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2571750" y="2100263"/>
            <a:ext cx="6380163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latin typeface="Monotype Corsiva" pitchFamily="66" charset="0"/>
              </a:rPr>
              <a:t>выделение </a:t>
            </a:r>
            <a:r>
              <a:rPr lang="ru-RU" sz="2400" b="1">
                <a:latin typeface="Monotype Corsiva" pitchFamily="66" charset="0"/>
              </a:rPr>
              <a:t>цели </a:t>
            </a:r>
            <a:r>
              <a:rPr lang="ru-RU" sz="2400">
                <a:latin typeface="Monotype Corsiva" pitchFamily="66" charset="0"/>
              </a:rPr>
              <a:t>формирования УУД</a:t>
            </a:r>
            <a:endParaRPr lang="en-US" sz="240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gray">
          <a:xfrm>
            <a:off x="2025650" y="21224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297" name="Line 14"/>
          <p:cNvSpPr>
            <a:spLocks noChangeShapeType="1"/>
          </p:cNvSpPr>
          <p:nvPr/>
        </p:nvSpPr>
        <p:spPr bwMode="auto">
          <a:xfrm>
            <a:off x="2438400" y="3548063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2643188" y="3014663"/>
            <a:ext cx="6584950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 b="1">
                <a:latin typeface="Monotype Corsiva" pitchFamily="66" charset="0"/>
              </a:rPr>
              <a:t>организация ориентировки</a:t>
            </a:r>
            <a:r>
              <a:rPr lang="ru-RU" sz="2000">
                <a:latin typeface="Monotype Corsiva" pitchFamily="66" charset="0"/>
              </a:rPr>
              <a:t> учащихся по реализации УУД</a:t>
            </a:r>
            <a:endParaRPr lang="en-US" sz="200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gray">
          <a:xfrm>
            <a:off x="2025650" y="3036888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2</a:t>
            </a:r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828800" y="3830638"/>
            <a:ext cx="762000" cy="665162"/>
            <a:chOff x="1110" y="2656"/>
            <a:chExt cx="1549" cy="1351"/>
          </a:xfrm>
        </p:grpSpPr>
        <p:sp>
          <p:nvSpPr>
            <p:cNvPr id="12329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30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0" name="AutoShape 20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1828800" y="4745038"/>
            <a:ext cx="762000" cy="665162"/>
            <a:chOff x="3174" y="2656"/>
            <a:chExt cx="1549" cy="1351"/>
          </a:xfrm>
        </p:grpSpPr>
        <p:sp>
          <p:nvSpPr>
            <p:cNvPr id="12326" name="AutoShape 22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7" name="AutoShape 23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984" name="AutoShape 24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02" name="Line 25"/>
          <p:cNvSpPr>
            <a:spLocks noChangeShapeType="1"/>
          </p:cNvSpPr>
          <p:nvPr/>
        </p:nvSpPr>
        <p:spPr bwMode="auto">
          <a:xfrm>
            <a:off x="2438400" y="4440238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2643188" y="3906838"/>
            <a:ext cx="675957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000">
                <a:latin typeface="Monotype Corsiva" pitchFamily="66" charset="0"/>
              </a:rPr>
              <a:t>организация </a:t>
            </a:r>
            <a:r>
              <a:rPr lang="ru-RU" sz="2000" b="1">
                <a:latin typeface="Monotype Corsiva" pitchFamily="66" charset="0"/>
              </a:rPr>
              <a:t>поэтапной отработки</a:t>
            </a:r>
            <a:r>
              <a:rPr lang="ru-RU" sz="2000">
                <a:latin typeface="Monotype Corsiva" pitchFamily="66" charset="0"/>
              </a:rPr>
              <a:t> УУД</a:t>
            </a:r>
            <a:endParaRPr lang="en-US" sz="200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gray">
          <a:xfrm>
            <a:off x="2025650" y="39290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2305" name="Line 28"/>
          <p:cNvSpPr>
            <a:spLocks noChangeShapeType="1"/>
          </p:cNvSpPr>
          <p:nvPr/>
        </p:nvSpPr>
        <p:spPr bwMode="auto">
          <a:xfrm>
            <a:off x="2438400" y="5354638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2643188" y="4786313"/>
            <a:ext cx="513397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sz="2000">
                <a:latin typeface="Monotype Corsiva" pitchFamily="66" charset="0"/>
              </a:rPr>
              <a:t>создание </a:t>
            </a:r>
            <a:r>
              <a:rPr lang="ru-RU" sz="2000" b="1">
                <a:latin typeface="Monotype Corsiva" pitchFamily="66" charset="0"/>
              </a:rPr>
              <a:t>системы задач </a:t>
            </a:r>
            <a:r>
              <a:rPr lang="ru-RU" sz="2000">
                <a:latin typeface="Monotype Corsiva" pitchFamily="66" charset="0"/>
              </a:rPr>
              <a:t>по решению вопросов УУД</a:t>
            </a:r>
            <a:endParaRPr lang="en-US" sz="2000">
              <a:solidFill>
                <a:schemeClr val="tx2"/>
              </a:solidFill>
              <a:latin typeface="Monotype Corsiva" pitchFamily="66" charset="0"/>
            </a:endParaRP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gray">
          <a:xfrm>
            <a:off x="2025650" y="4843463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308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1857375" y="6192838"/>
            <a:ext cx="762000" cy="665162"/>
            <a:chOff x="3174" y="2656"/>
            <a:chExt cx="1549" cy="1351"/>
          </a:xfrm>
        </p:grpSpPr>
        <p:sp>
          <p:nvSpPr>
            <p:cNvPr id="12323" name="AutoShape 22"/>
            <p:cNvSpPr>
              <a:spLocks noChangeArrowheads="1"/>
            </p:cNvSpPr>
            <p:nvPr/>
          </p:nvSpPr>
          <p:spPr bwMode="gray">
            <a:xfrm>
              <a:off x="3187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4" name="AutoShape 23"/>
            <p:cNvSpPr>
              <a:spLocks noChangeArrowheads="1"/>
            </p:cNvSpPr>
            <p:nvPr/>
          </p:nvSpPr>
          <p:spPr bwMode="gray">
            <a:xfrm>
              <a:off x="3174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6" name="AutoShape 24"/>
            <p:cNvSpPr>
              <a:spLocks noChangeArrowheads="1"/>
            </p:cNvSpPr>
            <p:nvPr/>
          </p:nvSpPr>
          <p:spPr bwMode="gray">
            <a:xfrm>
              <a:off x="3264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10" name="Line 28"/>
          <p:cNvSpPr>
            <a:spLocks noChangeShapeType="1"/>
          </p:cNvSpPr>
          <p:nvPr/>
        </p:nvSpPr>
        <p:spPr bwMode="auto">
          <a:xfrm>
            <a:off x="2428875" y="5357813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Прямоугольник 37"/>
          <p:cNvSpPr>
            <a:spLocks noChangeArrowheads="1"/>
          </p:cNvSpPr>
          <p:nvPr/>
        </p:nvSpPr>
        <p:spPr bwMode="auto">
          <a:xfrm>
            <a:off x="2357438" y="5715000"/>
            <a:ext cx="6559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Monotype Corsiva" pitchFamily="66" charset="0"/>
              </a:rPr>
              <a:t> определение </a:t>
            </a:r>
            <a:r>
              <a:rPr lang="ru-RU" sz="2000" b="1">
                <a:latin typeface="Monotype Corsiva" pitchFamily="66" charset="0"/>
              </a:rPr>
              <a:t>связей УУД с содержание м предметных дисциплин</a:t>
            </a:r>
            <a:endParaRPr lang="ru-RU" sz="2000">
              <a:latin typeface="Monotype Corsiva" pitchFamily="66" charset="0"/>
            </a:endParaRPr>
          </a:p>
        </p:txBody>
      </p:sp>
      <p:sp>
        <p:nvSpPr>
          <p:cNvPr id="12312" name="Line 28"/>
          <p:cNvSpPr>
            <a:spLocks noChangeShapeType="1"/>
          </p:cNvSpPr>
          <p:nvPr/>
        </p:nvSpPr>
        <p:spPr bwMode="auto">
          <a:xfrm>
            <a:off x="2571750" y="614362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313" name="Прямоугольник 39"/>
          <p:cNvSpPr>
            <a:spLocks noChangeArrowheads="1"/>
          </p:cNvSpPr>
          <p:nvPr/>
        </p:nvSpPr>
        <p:spPr bwMode="auto">
          <a:xfrm>
            <a:off x="4414838" y="3244850"/>
            <a:ext cx="314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2314" name="Прямоугольник 40"/>
          <p:cNvSpPr>
            <a:spLocks noChangeArrowheads="1"/>
          </p:cNvSpPr>
          <p:nvPr/>
        </p:nvSpPr>
        <p:spPr bwMode="auto">
          <a:xfrm>
            <a:off x="2071688" y="56435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>
                <a:solidFill>
                  <a:schemeClr val="bg1"/>
                </a:solidFill>
              </a:rPr>
              <a:t>5</a:t>
            </a:r>
            <a:endParaRPr lang="en-US" b="1">
              <a:solidFill>
                <a:schemeClr val="bg1"/>
              </a:solidFill>
            </a:endParaRPr>
          </a:p>
        </p:txBody>
      </p: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1714500" y="5500688"/>
            <a:ext cx="762000" cy="665162"/>
            <a:chOff x="1110" y="2656"/>
            <a:chExt cx="1549" cy="1351"/>
          </a:xfrm>
        </p:grpSpPr>
        <p:sp>
          <p:nvSpPr>
            <p:cNvPr id="12320" name="AutoShape 18"/>
            <p:cNvSpPr>
              <a:spLocks noChangeArrowheads="1"/>
            </p:cNvSpPr>
            <p:nvPr/>
          </p:nvSpPr>
          <p:spPr bwMode="gray">
            <a:xfrm>
              <a:off x="1123" y="2679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2321" name="AutoShape 19"/>
            <p:cNvSpPr>
              <a:spLocks noChangeArrowheads="1"/>
            </p:cNvSpPr>
            <p:nvPr/>
          </p:nvSpPr>
          <p:spPr bwMode="gray">
            <a:xfrm>
              <a:off x="1110" y="2656"/>
              <a:ext cx="1536" cy="1328"/>
            </a:xfrm>
            <a:prstGeom prst="hexagon">
              <a:avLst>
                <a:gd name="adj" fmla="val 28916"/>
                <a:gd name="vf" fmla="val 115470"/>
              </a:avLst>
            </a:prstGeom>
            <a:gradFill rotWithShape="1">
              <a:gsLst>
                <a:gs pos="0">
                  <a:srgbClr val="E6E6E6"/>
                </a:gs>
                <a:gs pos="7500">
                  <a:srgbClr val="7D8496"/>
                </a:gs>
                <a:gs pos="26500">
                  <a:srgbClr val="E6E6E6"/>
                </a:gs>
                <a:gs pos="34000">
                  <a:srgbClr val="7D8496"/>
                </a:gs>
                <a:gs pos="46500">
                  <a:srgbClr val="E6E6E6"/>
                </a:gs>
                <a:gs pos="50000">
                  <a:srgbClr val="FFFFFF"/>
                </a:gs>
                <a:gs pos="53500">
                  <a:srgbClr val="E6E6E6"/>
                </a:gs>
                <a:gs pos="66000">
                  <a:srgbClr val="7D8496"/>
                </a:gs>
                <a:gs pos="73500">
                  <a:srgbClr val="E6E6E6"/>
                </a:gs>
                <a:gs pos="92500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9525">
              <a:solidFill>
                <a:srgbClr val="C0C0C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5" name="AutoShape 20"/>
            <p:cNvSpPr>
              <a:spLocks noChangeArrowheads="1"/>
            </p:cNvSpPr>
            <p:nvPr/>
          </p:nvSpPr>
          <p:spPr bwMode="gray">
            <a:xfrm>
              <a:off x="1200" y="2737"/>
              <a:ext cx="1349" cy="1167"/>
            </a:xfrm>
            <a:prstGeom prst="hexagon">
              <a:avLst>
                <a:gd name="adj" fmla="val 28896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316" name="Line 28"/>
          <p:cNvSpPr>
            <a:spLocks noChangeShapeType="1"/>
          </p:cNvSpPr>
          <p:nvPr/>
        </p:nvSpPr>
        <p:spPr bwMode="auto">
          <a:xfrm>
            <a:off x="2500313" y="6715125"/>
            <a:ext cx="4800600" cy="0"/>
          </a:xfrm>
          <a:prstGeom prst="line">
            <a:avLst/>
          </a:prstGeom>
          <a:noFill/>
          <a:ln w="25400">
            <a:solidFill>
              <a:schemeClr val="tx2"/>
            </a:solidFill>
            <a:prstDash val="sysDot"/>
            <a:round/>
            <a:headEnd/>
            <a:tailEnd type="oval" w="med" len="med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2000250" y="564356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ru-RU" b="1">
                <a:solidFill>
                  <a:schemeClr val="bg1"/>
                </a:solidFill>
              </a:rPr>
              <a:t>5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8" name="Прямоугольник 47"/>
          <p:cNvSpPr>
            <a:spLocks noChangeArrowheads="1"/>
          </p:cNvSpPr>
          <p:nvPr/>
        </p:nvSpPr>
        <p:spPr bwMode="auto">
          <a:xfrm>
            <a:off x="1928813" y="6286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ru-RU" b="1">
                <a:solidFill>
                  <a:schemeClr val="bg1"/>
                </a:solidFill>
              </a:rPr>
              <a:t>6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49" name="Прямоугольник 48"/>
          <p:cNvSpPr>
            <a:spLocks noChangeArrowheads="1"/>
          </p:cNvSpPr>
          <p:nvPr/>
        </p:nvSpPr>
        <p:spPr bwMode="auto">
          <a:xfrm>
            <a:off x="2643188" y="6286500"/>
            <a:ext cx="4784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ru-RU" b="1">
                <a:latin typeface="Monotype Corsiva" pitchFamily="66" charset="0"/>
              </a:rPr>
              <a:t>создание УМК</a:t>
            </a:r>
            <a:r>
              <a:rPr lang="ru-RU">
                <a:latin typeface="Monotype Corsiva" pitchFamily="66" charset="0"/>
              </a:rPr>
              <a:t> для  работы по формированию УУД</a:t>
            </a:r>
            <a:endParaRPr lang="en-US">
              <a:solidFill>
                <a:schemeClr val="tx2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40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500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500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500"/>
                                        <p:tgtEl>
                                          <p:spTgt spid="409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0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0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09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500"/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500"/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500"/>
                                        <p:tgtEl>
                                          <p:spTgt spid="4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4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4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40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500"/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500"/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500"/>
                                        <p:tgtEl>
                                          <p:spTgt spid="409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0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0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09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endParaRPr lang="ru-RU" smtClean="0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142875"/>
            <a:ext cx="6719887" cy="954088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ru-RU" sz="2400" dirty="0" smtClean="0">
                <a:latin typeface="Monotype Corsiva" pitchFamily="66" charset="0"/>
              </a:rPr>
              <a:t>Сравнительная таблица </a:t>
            </a:r>
            <a:br>
              <a:rPr lang="ru-RU" sz="2400" dirty="0" smtClean="0">
                <a:latin typeface="Monotype Corsiva" pitchFamily="66" charset="0"/>
              </a:rPr>
            </a:br>
            <a:r>
              <a:rPr lang="ru-RU" sz="2400" dirty="0" smtClean="0">
                <a:latin typeface="Monotype Corsiva" pitchFamily="66" charset="0"/>
              </a:rPr>
              <a:t>«Критерии анализа уроков РО и ТО»</a:t>
            </a:r>
            <a:endParaRPr lang="en-US" sz="2400" dirty="0">
              <a:latin typeface="Monotype Corsiva" pitchFamily="66" charset="0"/>
            </a:endParaRPr>
          </a:p>
        </p:txBody>
      </p:sp>
      <p:graphicFrame>
        <p:nvGraphicFramePr>
          <p:cNvPr id="56397" name="Group 77"/>
          <p:cNvGraphicFramePr>
            <a:graphicFrameLocks noGrp="1"/>
          </p:cNvGraphicFramePr>
          <p:nvPr>
            <p:ph idx="1"/>
          </p:nvPr>
        </p:nvGraphicFramePr>
        <p:xfrm>
          <a:off x="142875" y="1905000"/>
          <a:ext cx="8858312" cy="4881245"/>
        </p:xfrm>
        <a:graphic>
          <a:graphicData uri="http://schemas.openxmlformats.org/drawingml/2006/table">
            <a:tbl>
              <a:tblPr/>
              <a:tblGrid>
                <a:gridCol w="4432234"/>
                <a:gridCol w="4426078"/>
              </a:tblGrid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ФГОС н.п.</a:t>
                      </a:r>
                      <a:endParaRPr kumimoji="0" lang="en-US" sz="20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парадигма ЗУН </a:t>
                      </a:r>
                      <a:r>
                        <a:rPr lang="ru-RU" sz="16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ТО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6699FF"/>
                        </a:gs>
                        <a:gs pos="100000">
                          <a:srgbClr val="6699F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1. Цели и задачи задаются с тенденцией передачи функции от учителя к ученику.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Цели урока задаются только учителем без </a:t>
                      </a:r>
                      <a:r>
                        <a:rPr lang="ru-RU" sz="1800" i="0" kern="1200" dirty="0" err="1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целеполагания</a:t>
                      </a:r>
                      <a:r>
                        <a:rPr lang="ru-RU" sz="1800" i="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 у учащихся.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i="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2. Учитель систематически обучает детей осуществлять рефлексивное действие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Учитель не обучает детей рефлексии, сам не реализует рефлексивную функцию в обучении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3. На уроке используются разнообразные формы, методы, приемы обучения, повышающие степень активности учащихся в учеб.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процессе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Формы и методы урока однообразные, не вызывающие субъективную позицию ученика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4. Учитель владеет технологией диалога, обучает учащихся ставить и адресовать вопросы.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Диалоговые формы на уроке не используются (или используются неэффективно)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5. Учитель эффективно (адекватно цели урока) сочетает репродуктивную и проблемную формы обучения, учит детей работать по правилу и творчески.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Monotype Corsiva" pitchFamily="66" charset="0"/>
                          <a:ea typeface="+mn-ea"/>
                          <a:cs typeface="+mn-cs"/>
                        </a:rPr>
                        <a:t>Учитель реализует преимущественно репродуктивную форму обучения, не умеет ее сочетать с проблемной (не владеет методикой постановки и решения проблемы)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onotype Corsiva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FFFF">
                            <a:gamma/>
                            <a:shade val="84706"/>
                            <a:invGamma/>
                          </a:srgbClr>
                        </a:gs>
                        <a:gs pos="100000">
                          <a:srgbClr val="FFFFFF"/>
                        </a:gs>
                      </a:gsLst>
                      <a:lin ang="27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2182</Words>
  <Application>Microsoft Office PowerPoint</Application>
  <PresentationFormat>Экран (4:3)</PresentationFormat>
  <Paragraphs>323</Paragraphs>
  <Slides>23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СИСТЕМЫ → СИСТЕМНЫЙ ПОДХОД →ДЕЯТЕЛЬНОСТЬ =  = системно – деятельностный подход СДП</vt:lpstr>
      <vt:lpstr>Концепция СДП базируется на тезисах</vt:lpstr>
      <vt:lpstr>Собственная  УД школьников – важная составляющая СДП</vt:lpstr>
      <vt:lpstr>РО с позиции концепции СДП</vt:lpstr>
      <vt:lpstr> Сравнительная таблица успешности  РО – ТО </vt:lpstr>
      <vt:lpstr>Основные виды УУД</vt:lpstr>
      <vt:lpstr> Критерии оценки сформированности УУД: </vt:lpstr>
      <vt:lpstr>Успешность формирования УУД  от правильной расстановки основных этапов:</vt:lpstr>
      <vt:lpstr>Сравнительная таблица  «Критерии анализа уроков РО и ТО»</vt:lpstr>
      <vt:lpstr>Сравнительная таблица  «Критерии анализа уроков РО и ТО»</vt:lpstr>
      <vt:lpstr>Сравнительная таблица  «Критерии анализа уроков РО и ТО»</vt:lpstr>
      <vt:lpstr>Презентация PowerPoint</vt:lpstr>
      <vt:lpstr>Презентация PowerPoint</vt:lpstr>
      <vt:lpstr>предметное мышление (решение задач, проблем)</vt:lpstr>
      <vt:lpstr>      содержательная коммуникация (коммуникативная компетентность) </vt:lpstr>
      <vt:lpstr>владение информацией (информационная компетентность)</vt:lpstr>
      <vt:lpstr>саморазвитие : учебная (образовательная) компетентность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Стандарт преподавательских умений  (New York State Professional Standards and Practices Board for Teaching, October 2007 )</vt:lpstr>
    </vt:vector>
  </TitlesOfParts>
  <Company>МОУ "Политех. лицей"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СИСТЕМЫ → СИСТЕМНЫЙ ПОДХОД →ДЕЯТЕЛЬНОСТЬ =  = системно – деятельностный подход СДП</dc:title>
  <dc:creator>galieva</dc:creator>
  <cp:lastModifiedBy>1</cp:lastModifiedBy>
  <cp:revision>4</cp:revision>
  <dcterms:created xsi:type="dcterms:W3CDTF">2012-01-11T03:34:33Z</dcterms:created>
  <dcterms:modified xsi:type="dcterms:W3CDTF">2021-01-08T08:31:24Z</dcterms:modified>
</cp:coreProperties>
</file>