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94660"/>
  </p:normalViewPr>
  <p:slideViewPr>
    <p:cSldViewPr>
      <p:cViewPr varScale="1">
        <p:scale>
          <a:sx n="98" d="100"/>
          <a:sy n="98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CFB-FC98-414F-88F7-F18411E57BE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E6C1EA-5DD5-4D35-A5A7-BD6AD3F166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CFB-FC98-414F-88F7-F18411E57BE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C1EA-5DD5-4D35-A5A7-BD6AD3F16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CFB-FC98-414F-88F7-F18411E57BE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C1EA-5DD5-4D35-A5A7-BD6AD3F16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CFB-FC98-414F-88F7-F18411E57BE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C1EA-5DD5-4D35-A5A7-BD6AD3F16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CFB-FC98-414F-88F7-F18411E57BE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C1EA-5DD5-4D35-A5A7-BD6AD3F166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CFB-FC98-414F-88F7-F18411E57BE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C1EA-5DD5-4D35-A5A7-BD6AD3F166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CFB-FC98-414F-88F7-F18411E57BE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C1EA-5DD5-4D35-A5A7-BD6AD3F166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CFB-FC98-414F-88F7-F18411E57BE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C1EA-5DD5-4D35-A5A7-BD6AD3F16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CFB-FC98-414F-88F7-F18411E57BE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C1EA-5DD5-4D35-A5A7-BD6AD3F16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CFB-FC98-414F-88F7-F18411E57BE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C1EA-5DD5-4D35-A5A7-BD6AD3F16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3CFB-FC98-414F-88F7-F18411E57BE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C1EA-5DD5-4D35-A5A7-BD6AD3F166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1C13CFB-FC98-414F-88F7-F18411E57BE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E6C1EA-5DD5-4D35-A5A7-BD6AD3F166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МОДУЛЬ УГЛУБЛЕННОГО ИЗУЧЕНИЯ РУССКОГО ЯЗЫКА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«Лаборатория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лингвистических открытий»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5182561" cy="34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90914"/>
            <a:ext cx="332588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ТЕХНОЛОГИИ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Практико-ориентированная технология;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Технология проблемного обучения;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Игровая технология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ИКТ - технология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>ФОРМЫ ПОЛУЧЕНИЯ ОБРАТНОЙ СВЯЗИ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Для обучающихся</a:t>
            </a:r>
            <a:r>
              <a:rPr lang="ru-RU" b="1" dirty="0" smtClean="0">
                <a:solidFill>
                  <a:schemeClr val="tx1"/>
                </a:solidFill>
              </a:rPr>
              <a:t>: рефлексивно-оценочный лист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Для родителей</a:t>
            </a:r>
            <a:r>
              <a:rPr lang="ru-RU" b="1" dirty="0" smtClean="0">
                <a:solidFill>
                  <a:schemeClr val="tx1"/>
                </a:solidFill>
              </a:rPr>
              <a:t>: анкета на выявление степени удовлетворённости от прохождения обучающихся факультативного курса «Лаборатория лингвистических открытий»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Для учителя</a:t>
            </a:r>
            <a:r>
              <a:rPr lang="ru-RU" b="1" dirty="0" smtClean="0">
                <a:solidFill>
                  <a:schemeClr val="tx1"/>
                </a:solidFill>
              </a:rPr>
              <a:t>:  мониторинговая таблица усвоения обучающимися программного материала курса «Лаборатория лингвистических открытий»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800" dirty="0" smtClean="0"/>
              <a:t>РЕФЛЕКСИВНО-ОЦЕНОЧНЫЙ ЛИСТ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272292"/>
              </p:ext>
            </p:extLst>
          </p:nvPr>
        </p:nvGraphicFramePr>
        <p:xfrm>
          <a:off x="107503" y="620688"/>
          <a:ext cx="8845570" cy="5261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/>
                <a:gridCol w="918172"/>
                <a:gridCol w="1107159"/>
                <a:gridCol w="1107159"/>
                <a:gridCol w="1107159"/>
                <a:gridCol w="1107159"/>
                <a:gridCol w="1205920"/>
                <a:gridCol w="996697"/>
              </a:tblGrid>
              <a:tr h="507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Повторил</a:t>
                      </a:r>
                      <a:r>
                        <a:rPr lang="ru-RU" sz="1600" b="1" baseline="0" dirty="0" smtClean="0"/>
                        <a:t> известный материал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Узнал новое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Способен применить на практике самостоятельно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4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Материал 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</a:rPr>
                        <a:t>интересенпоявилось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 желание продолжить его изучение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79512" y="620688"/>
            <a:ext cx="1224136" cy="4320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8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Оценочный лист для учителя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540467"/>
              </p:ext>
            </p:extLst>
          </p:nvPr>
        </p:nvGraphicFramePr>
        <p:xfrm>
          <a:off x="539552" y="476671"/>
          <a:ext cx="8352928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067"/>
                <a:gridCol w="950132"/>
                <a:gridCol w="1096307"/>
                <a:gridCol w="877045"/>
                <a:gridCol w="971029"/>
                <a:gridCol w="1044116"/>
                <a:gridCol w="1044116"/>
                <a:gridCol w="1044116"/>
              </a:tblGrid>
              <a:tr h="3559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7931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Выполнено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верно и полностью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31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Выполнено не полностью или с ошибками, не повлиявшими на правильность хода решения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314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Выполнено неверно, или обучающийся не преступил к решению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945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2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sz="2800" dirty="0" smtClean="0"/>
              <a:t>АВТОРЫ МОДУЛЯ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«Лаборатория лингвистических открытий»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Тимощенко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          Ольга Михайловна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</a:t>
            </a:r>
            <a:r>
              <a:rPr lang="en-US" dirty="0" smtClean="0"/>
              <a:t>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endParaRPr lang="ru-RU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 smtClean="0"/>
              <a:t>                           </a:t>
            </a:r>
            <a:r>
              <a:rPr lang="en-US" sz="2000" dirty="0" smtClean="0"/>
              <a:t>        </a:t>
            </a:r>
            <a:endParaRPr lang="ru-RU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                                  </a:t>
            </a:r>
            <a:r>
              <a:rPr lang="ru-RU" sz="2000" b="1" dirty="0" err="1" smtClean="0">
                <a:solidFill>
                  <a:srgbClr val="00B050"/>
                </a:solidFill>
              </a:rPr>
              <a:t>Герцева</a:t>
            </a:r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                                  Ольга Григорьевна</a:t>
            </a:r>
            <a:r>
              <a:rPr lang="en-US" sz="2000" b="1" dirty="0" smtClean="0">
                <a:solidFill>
                  <a:srgbClr val="00B050"/>
                </a:solidFill>
              </a:rPr>
              <a:t>                                                    </a:t>
            </a:r>
            <a:r>
              <a:rPr lang="ru-RU" sz="2000" b="1" dirty="0" smtClean="0">
                <a:solidFill>
                  <a:srgbClr val="00B050"/>
                </a:solidFill>
              </a:rPr>
              <a:t>            Никонова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                                                                                                                                     Ольга Ивановна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                              </a:t>
            </a:r>
            <a:endParaRPr lang="ru-RU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          </a:t>
            </a:r>
          </a:p>
          <a:p>
            <a:pPr marL="0" indent="0">
              <a:buNone/>
            </a:pPr>
            <a:r>
              <a:rPr lang="ru-RU" sz="2000" dirty="0" smtClean="0"/>
              <a:t>                 </a:t>
            </a:r>
            <a:endParaRPr lang="ru-R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83968"/>
            <a:ext cx="1647116" cy="17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1584176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97374"/>
            <a:ext cx="1944216" cy="21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7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ЦЕЛЬ МОДУЛЯ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solidFill>
                  <a:srgbClr val="C00000"/>
                </a:solidFill>
              </a:rPr>
              <a:t>Формирование </a:t>
            </a:r>
            <a:r>
              <a:rPr lang="ru-RU" sz="3600" i="1" dirty="0">
                <a:solidFill>
                  <a:srgbClr val="C00000"/>
                </a:solidFill>
              </a:rPr>
              <a:t>устойчивого</a:t>
            </a:r>
            <a:r>
              <a:rPr lang="ru-RU" sz="3600" b="1" dirty="0">
                <a:solidFill>
                  <a:srgbClr val="C00000"/>
                </a:solidFill>
              </a:rPr>
              <a:t> интереса к русскому языку посредством обобщения, систематизации и </a:t>
            </a:r>
            <a:r>
              <a:rPr lang="ru-RU" sz="3600" i="1" dirty="0">
                <a:solidFill>
                  <a:srgbClr val="C00000"/>
                </a:solidFill>
              </a:rPr>
              <a:t>расширения имеющихся предметных знаний, умений, навыков </a:t>
            </a:r>
            <a:r>
              <a:rPr lang="ru-RU" sz="3600" b="1" dirty="0">
                <a:solidFill>
                  <a:srgbClr val="C00000"/>
                </a:solidFill>
              </a:rPr>
              <a:t>обучающихся.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ЗАДАЧИ МОДУЛЯ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-</a:t>
            </a:r>
            <a:r>
              <a:rPr lang="ru-RU" b="1" u="sng" dirty="0">
                <a:solidFill>
                  <a:srgbClr val="00B050"/>
                </a:solidFill>
              </a:rPr>
              <a:t>расширить представления </a:t>
            </a:r>
            <a:r>
              <a:rPr lang="ru-RU" b="1" dirty="0">
                <a:solidFill>
                  <a:srgbClr val="00B050"/>
                </a:solidFill>
              </a:rPr>
              <a:t>обучающихся о структуре русского языка: основных разделов языкознания и предметов их изучения;</a:t>
            </a:r>
          </a:p>
          <a:p>
            <a:r>
              <a:rPr lang="ru-RU" b="1" dirty="0">
                <a:solidFill>
                  <a:srgbClr val="00B050"/>
                </a:solidFill>
              </a:rPr>
              <a:t>-развить умение применять алгоритмы решения </a:t>
            </a:r>
            <a:r>
              <a:rPr lang="ru-RU" b="1" u="sng" dirty="0">
                <a:solidFill>
                  <a:srgbClr val="00B050"/>
                </a:solidFill>
              </a:rPr>
              <a:t>лингвистических задач повышенного уровня</a:t>
            </a:r>
            <a:r>
              <a:rPr lang="ru-RU" b="1" dirty="0">
                <a:solidFill>
                  <a:srgbClr val="00B050"/>
                </a:solidFill>
              </a:rPr>
              <a:t>, составлять самоинструкции по их разрешению;</a:t>
            </a:r>
          </a:p>
          <a:p>
            <a:r>
              <a:rPr lang="ru-RU" b="1" dirty="0">
                <a:solidFill>
                  <a:srgbClr val="00B050"/>
                </a:solidFill>
              </a:rPr>
              <a:t>-</a:t>
            </a:r>
            <a:r>
              <a:rPr lang="ru-RU" b="1" u="sng" dirty="0">
                <a:solidFill>
                  <a:srgbClr val="00B050"/>
                </a:solidFill>
              </a:rPr>
              <a:t>совершенствовать навык</a:t>
            </a:r>
            <a:r>
              <a:rPr lang="ru-RU" b="1" dirty="0">
                <a:solidFill>
                  <a:srgbClr val="00B050"/>
                </a:solidFill>
              </a:rPr>
              <a:t> самостоятельной работы с различными источниками информации;</a:t>
            </a:r>
          </a:p>
          <a:p>
            <a:r>
              <a:rPr lang="ru-RU" b="1" dirty="0">
                <a:solidFill>
                  <a:srgbClr val="00B050"/>
                </a:solidFill>
              </a:rPr>
              <a:t>-</a:t>
            </a:r>
            <a:r>
              <a:rPr lang="ru-RU" b="1" u="sng" dirty="0">
                <a:solidFill>
                  <a:srgbClr val="00B050"/>
                </a:solidFill>
              </a:rPr>
              <a:t>повышать интерес к гуманитарному образованию.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90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effectLst/>
              </a:rPr>
              <a:t>ТИП МОДУЛЯ</a:t>
            </a:r>
            <a:endParaRPr lang="ru-RU" sz="28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Модуль «Углубленное изучение русского языка» реализуется в рамках факультативного курса «Лаборатория лингвистических открытий», направленного на углубленное изучение отдельных разделов русского языка.  </a:t>
            </a:r>
          </a:p>
          <a:p>
            <a:pPr marL="0" indent="0" algn="just">
              <a:buNone/>
            </a:pPr>
            <a:endParaRPr lang="ru-RU" sz="2800" b="1" i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Срок реализации – 5 лет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РАСПРЕДЕЛЕНИЕ ПРОГРАММНОГО МАТЕРИАЛА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980728"/>
            <a:ext cx="144016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орфоэпия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980728"/>
            <a:ext cx="144016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фонетика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980728"/>
            <a:ext cx="1584176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м</a:t>
            </a:r>
            <a:r>
              <a:rPr lang="ru-RU" b="1" dirty="0" err="1" smtClean="0">
                <a:solidFill>
                  <a:schemeClr val="tx1"/>
                </a:solidFill>
              </a:rPr>
              <a:t>орфемика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38978" y="977063"/>
            <a:ext cx="252551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э</a:t>
            </a:r>
            <a:r>
              <a:rPr lang="ru-RU" b="1" dirty="0" smtClean="0">
                <a:solidFill>
                  <a:schemeClr val="tx1"/>
                </a:solidFill>
              </a:rPr>
              <a:t>тимология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словообразование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0" y="836712"/>
            <a:ext cx="118762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5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0" y="1844824"/>
            <a:ext cx="118762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6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1916832"/>
            <a:ext cx="1800200" cy="612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лексикология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55876" y="1916831"/>
            <a:ext cx="1800200" cy="5678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фразеология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1901773"/>
            <a:ext cx="3600400" cy="5678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текст, формы речи, стилистические особенности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0" y="2852936"/>
            <a:ext cx="118762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7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59632" y="2978950"/>
            <a:ext cx="1368152" cy="612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я</a:t>
            </a:r>
            <a:r>
              <a:rPr lang="ru-RU" b="1" dirty="0" smtClean="0">
                <a:solidFill>
                  <a:schemeClr val="tx1"/>
                </a:solidFill>
              </a:rPr>
              <a:t>зыковая норма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388422" y="3100740"/>
            <a:ext cx="576065" cy="9805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ТЕКСТ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64579" y="2708921"/>
            <a:ext cx="2237154" cy="5040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</a:t>
            </a:r>
            <a:r>
              <a:rPr lang="ru-RU" sz="1600" b="1" dirty="0" smtClean="0">
                <a:solidFill>
                  <a:schemeClr val="tx1"/>
                </a:solidFill>
              </a:rPr>
              <a:t>едактирование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корректировка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64579" y="3387746"/>
            <a:ext cx="2237154" cy="4733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</a:t>
            </a:r>
            <a:r>
              <a:rPr lang="ru-RU" sz="1600" b="1" dirty="0" smtClean="0">
                <a:solidFill>
                  <a:schemeClr val="tx1"/>
                </a:solidFill>
              </a:rPr>
              <a:t>ассуждение как тип речи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36096" y="4073217"/>
            <a:ext cx="2304255" cy="675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</a:t>
            </a:r>
            <a:r>
              <a:rPr lang="ru-RU" sz="1600" b="1" dirty="0" smtClean="0">
                <a:solidFill>
                  <a:schemeClr val="tx1"/>
                </a:solidFill>
              </a:rPr>
              <a:t>сторико-лингвистический анализ текста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74907" y="2996894"/>
            <a:ext cx="1512167" cy="612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ечевой этикет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2008" y="4748844"/>
            <a:ext cx="118762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8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91698" y="4977021"/>
            <a:ext cx="1584176" cy="612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пунктуация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75856" y="5000872"/>
            <a:ext cx="2160240" cy="612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b="1" dirty="0" smtClean="0">
                <a:solidFill>
                  <a:schemeClr val="tx1"/>
                </a:solidFill>
              </a:rPr>
              <a:t>интаксические нормы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24128" y="4977021"/>
            <a:ext cx="3168352" cy="612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b="1" dirty="0" smtClean="0">
                <a:solidFill>
                  <a:schemeClr val="tx1"/>
                </a:solidFill>
              </a:rPr>
              <a:t>интаксический и пунктуационный анализ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4523" y="5733256"/>
            <a:ext cx="1187624" cy="86409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9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класс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31641" y="5859270"/>
            <a:ext cx="1368151" cy="612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орфоэпия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87824" y="5859270"/>
            <a:ext cx="1656184" cy="612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орфография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88024" y="5733256"/>
            <a:ext cx="2304256" cy="11247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унктуация: спорные, альтернативные случаи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259548" y="5794394"/>
            <a:ext cx="1776947" cy="101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Синтаксическое конструирование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49" name="Прямая соединительная линия 48"/>
          <p:cNvCxnSpPr>
            <a:stCxn id="10" idx="3"/>
            <a:endCxn id="9" idx="1"/>
          </p:cNvCxnSpPr>
          <p:nvPr/>
        </p:nvCxnSpPr>
        <p:spPr>
          <a:xfrm>
            <a:off x="2699792" y="123275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9" idx="3"/>
            <a:endCxn id="11" idx="1"/>
          </p:cNvCxnSpPr>
          <p:nvPr/>
        </p:nvCxnSpPr>
        <p:spPr>
          <a:xfrm>
            <a:off x="4355976" y="123275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1" idx="3"/>
            <a:endCxn id="12" idx="1"/>
          </p:cNvCxnSpPr>
          <p:nvPr/>
        </p:nvCxnSpPr>
        <p:spPr>
          <a:xfrm flipV="1">
            <a:off x="6228184" y="1229091"/>
            <a:ext cx="210794" cy="3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27" idx="3"/>
          </p:cNvCxnSpPr>
          <p:nvPr/>
        </p:nvCxnSpPr>
        <p:spPr>
          <a:xfrm>
            <a:off x="3059832" y="222286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Прямая соединительная линия 3076"/>
          <p:cNvCxnSpPr>
            <a:stCxn id="28" idx="3"/>
            <a:endCxn id="29" idx="1"/>
          </p:cNvCxnSpPr>
          <p:nvPr/>
        </p:nvCxnSpPr>
        <p:spPr>
          <a:xfrm flipV="1">
            <a:off x="5256076" y="2185687"/>
            <a:ext cx="180020" cy="15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Прямая соединительная линия 3084"/>
          <p:cNvCxnSpPr>
            <a:stCxn id="31" idx="3"/>
            <a:endCxn id="37" idx="1"/>
          </p:cNvCxnSpPr>
          <p:nvPr/>
        </p:nvCxnSpPr>
        <p:spPr>
          <a:xfrm>
            <a:off x="2627784" y="3284984"/>
            <a:ext cx="447123" cy="17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Прямая соединительная линия 3086"/>
          <p:cNvCxnSpPr>
            <a:stCxn id="34" idx="1"/>
          </p:cNvCxnSpPr>
          <p:nvPr/>
        </p:nvCxnSpPr>
        <p:spPr>
          <a:xfrm flipH="1" flipV="1">
            <a:off x="5256076" y="2960948"/>
            <a:ext cx="2085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Прямая соединительная линия 3088"/>
          <p:cNvCxnSpPr>
            <a:stCxn id="36" idx="1"/>
          </p:cNvCxnSpPr>
          <p:nvPr/>
        </p:nvCxnSpPr>
        <p:spPr>
          <a:xfrm flipH="1" flipV="1">
            <a:off x="5256076" y="4411030"/>
            <a:ext cx="18002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Прямая соединительная линия 3090"/>
          <p:cNvCxnSpPr/>
          <p:nvPr/>
        </p:nvCxnSpPr>
        <p:spPr>
          <a:xfrm>
            <a:off x="5256076" y="2978950"/>
            <a:ext cx="0" cy="1432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7" name="Прямая соединительная линия 3096"/>
          <p:cNvCxnSpPr>
            <a:stCxn id="37" idx="3"/>
          </p:cNvCxnSpPr>
          <p:nvPr/>
        </p:nvCxnSpPr>
        <p:spPr>
          <a:xfrm>
            <a:off x="4587074" y="3302928"/>
            <a:ext cx="669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9" name="Прямая соединительная линия 3098"/>
          <p:cNvCxnSpPr>
            <a:stCxn id="34" idx="3"/>
            <a:endCxn id="33" idx="1"/>
          </p:cNvCxnSpPr>
          <p:nvPr/>
        </p:nvCxnSpPr>
        <p:spPr>
          <a:xfrm>
            <a:off x="7701733" y="2960949"/>
            <a:ext cx="686689" cy="630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1" name="Прямая соединительная линия 3100"/>
          <p:cNvCxnSpPr>
            <a:stCxn id="33" idx="1"/>
            <a:endCxn id="36" idx="3"/>
          </p:cNvCxnSpPr>
          <p:nvPr/>
        </p:nvCxnSpPr>
        <p:spPr>
          <a:xfrm flipH="1">
            <a:off x="7740351" y="3591018"/>
            <a:ext cx="648071" cy="820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5" name="Прямая соединительная линия 3104"/>
          <p:cNvCxnSpPr>
            <a:stCxn id="35" idx="3"/>
            <a:endCxn id="33" idx="1"/>
          </p:cNvCxnSpPr>
          <p:nvPr/>
        </p:nvCxnSpPr>
        <p:spPr>
          <a:xfrm flipV="1">
            <a:off x="7701733" y="3591018"/>
            <a:ext cx="686689" cy="33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7" name="Прямая соединительная линия 3106"/>
          <p:cNvCxnSpPr>
            <a:stCxn id="39" idx="3"/>
            <a:endCxn id="42" idx="1"/>
          </p:cNvCxnSpPr>
          <p:nvPr/>
        </p:nvCxnSpPr>
        <p:spPr>
          <a:xfrm>
            <a:off x="3075874" y="5283055"/>
            <a:ext cx="199982" cy="23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9" name="Прямая соединительная линия 3108"/>
          <p:cNvCxnSpPr>
            <a:stCxn id="42" idx="3"/>
          </p:cNvCxnSpPr>
          <p:nvPr/>
        </p:nvCxnSpPr>
        <p:spPr>
          <a:xfrm>
            <a:off x="5436096" y="530690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1" name="Прямая соединительная линия 3110"/>
          <p:cNvCxnSpPr>
            <a:stCxn id="45" idx="3"/>
            <a:endCxn id="46" idx="1"/>
          </p:cNvCxnSpPr>
          <p:nvPr/>
        </p:nvCxnSpPr>
        <p:spPr>
          <a:xfrm>
            <a:off x="2699792" y="616530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3" name="Прямая соединительная линия 3112"/>
          <p:cNvCxnSpPr>
            <a:stCxn id="46" idx="3"/>
          </p:cNvCxnSpPr>
          <p:nvPr/>
        </p:nvCxnSpPr>
        <p:spPr>
          <a:xfrm>
            <a:off x="4644008" y="616530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5" name="Прямая соединительная линия 3114"/>
          <p:cNvCxnSpPr>
            <a:stCxn id="47" idx="3"/>
            <a:endCxn id="48" idx="1"/>
          </p:cNvCxnSpPr>
          <p:nvPr/>
        </p:nvCxnSpPr>
        <p:spPr>
          <a:xfrm>
            <a:off x="7092280" y="6295628"/>
            <a:ext cx="167268" cy="8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9" name="Прямая со стрелкой 3118"/>
          <p:cNvCxnSpPr>
            <a:stCxn id="13" idx="4"/>
          </p:cNvCxnSpPr>
          <p:nvPr/>
        </p:nvCxnSpPr>
        <p:spPr>
          <a:xfrm>
            <a:off x="593812" y="17008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1" name="Прямая со стрелкой 3120"/>
          <p:cNvCxnSpPr>
            <a:stCxn id="22" idx="4"/>
          </p:cNvCxnSpPr>
          <p:nvPr/>
        </p:nvCxnSpPr>
        <p:spPr>
          <a:xfrm>
            <a:off x="593812" y="2708920"/>
            <a:ext cx="0" cy="391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3" name="Прямая со стрелкой 3122"/>
          <p:cNvCxnSpPr>
            <a:stCxn id="30" idx="4"/>
          </p:cNvCxnSpPr>
          <p:nvPr/>
        </p:nvCxnSpPr>
        <p:spPr>
          <a:xfrm>
            <a:off x="593812" y="3717032"/>
            <a:ext cx="0" cy="1031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6" name="Прямая со стрелкой 3125"/>
          <p:cNvCxnSpPr>
            <a:stCxn id="38" idx="4"/>
          </p:cNvCxnSpPr>
          <p:nvPr/>
        </p:nvCxnSpPr>
        <p:spPr>
          <a:xfrm>
            <a:off x="665820" y="5612940"/>
            <a:ext cx="2515" cy="246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1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4040188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ЦЕЛЕВАЯ АУДИТОРИЯ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8200" y="404664"/>
            <a:ext cx="4041775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ОСНОВАНИЕ РАЗРАБОТКИ МОДУЛЯ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Программа факультативного курса «Лаборатория лингвистических открытий» разработана для учащихся 5, 6, 7, 8, 9 классов.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Программа разработана на основании методических материалов Дистанционной школы Новосибирского центра </a:t>
            </a:r>
            <a:r>
              <a:rPr lang="ru-RU" b="1" dirty="0" err="1" smtClean="0">
                <a:solidFill>
                  <a:srgbClr val="00B050"/>
                </a:solidFill>
              </a:rPr>
              <a:t>продуктивногообучения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</a:rPr>
              <a:t>Программа курса реализует </a:t>
            </a:r>
            <a:r>
              <a:rPr lang="ru-RU" i="1" u="sng" dirty="0">
                <a:solidFill>
                  <a:schemeClr val="tx1"/>
                </a:solidFill>
              </a:rPr>
              <a:t>преемственность</a:t>
            </a:r>
            <a:r>
              <a:rPr lang="ru-RU" b="1" dirty="0">
                <a:solidFill>
                  <a:srgbClr val="0070C0"/>
                </a:solidFill>
              </a:rPr>
              <a:t> с основным содержанием учебной программы по русскому языку для V-</a:t>
            </a:r>
            <a:r>
              <a:rPr lang="en-US" b="1" dirty="0">
                <a:solidFill>
                  <a:srgbClr val="0070C0"/>
                </a:solidFill>
              </a:rPr>
              <a:t>IX</a:t>
            </a:r>
            <a:r>
              <a:rPr lang="ru-RU" b="1" dirty="0">
                <a:solidFill>
                  <a:srgbClr val="0070C0"/>
                </a:solidFill>
              </a:rPr>
              <a:t> классов и ориентирована на </a:t>
            </a:r>
            <a:r>
              <a:rPr lang="ru-RU" i="1" u="sng" dirty="0">
                <a:solidFill>
                  <a:schemeClr val="tx1"/>
                </a:solidFill>
              </a:rPr>
              <a:t>углубленное изучение </a:t>
            </a:r>
            <a:r>
              <a:rPr lang="ru-RU" b="1" dirty="0">
                <a:solidFill>
                  <a:srgbClr val="0070C0"/>
                </a:solidFill>
              </a:rPr>
              <a:t>традиционных разделов языкознания.  Факультативный курс направлен на </a:t>
            </a:r>
            <a:r>
              <a:rPr lang="ru-RU" i="1" u="sng" dirty="0">
                <a:solidFill>
                  <a:schemeClr val="tx1"/>
                </a:solidFill>
              </a:rPr>
              <a:t>расширение</a:t>
            </a:r>
            <a:r>
              <a:rPr lang="ru-RU" b="1" dirty="0">
                <a:solidFill>
                  <a:srgbClr val="0070C0"/>
                </a:solidFill>
              </a:rPr>
              <a:t> и </a:t>
            </a:r>
            <a:r>
              <a:rPr lang="ru-RU" i="1" u="sng" dirty="0">
                <a:solidFill>
                  <a:schemeClr val="tx1"/>
                </a:solidFill>
              </a:rPr>
              <a:t>систематизацию</a:t>
            </a:r>
            <a:r>
              <a:rPr lang="ru-RU" b="1" dirty="0">
                <a:solidFill>
                  <a:srgbClr val="0070C0"/>
                </a:solidFill>
              </a:rPr>
              <a:t> теоретических сведений, полученных учащимися на уроках, на закрепление и </a:t>
            </a:r>
            <a:r>
              <a:rPr lang="ru-RU" i="1" u="sng" dirty="0">
                <a:solidFill>
                  <a:schemeClr val="tx1"/>
                </a:solidFill>
              </a:rPr>
              <a:t>совершенствование</a:t>
            </a:r>
            <a:r>
              <a:rPr lang="ru-RU" b="1" dirty="0">
                <a:solidFill>
                  <a:srgbClr val="0070C0"/>
                </a:solidFill>
              </a:rPr>
              <a:t> практических умений и навыков. Программное содержание курса предполагает работу с лингвистическим материалом </a:t>
            </a:r>
            <a:r>
              <a:rPr lang="ru-RU" i="1" u="sng" dirty="0">
                <a:solidFill>
                  <a:schemeClr val="tx1"/>
                </a:solidFill>
              </a:rPr>
              <a:t>олимпиадного характера</a:t>
            </a:r>
            <a:r>
              <a:rPr lang="ru-RU" b="1" dirty="0">
                <a:solidFill>
                  <a:srgbClr val="0070C0"/>
                </a:solidFill>
              </a:rPr>
              <a:t>, что позволит  обучающимся поверить в свои способности, оценить свои возможности по русскому языку и поддержать </a:t>
            </a:r>
            <a:r>
              <a:rPr lang="ru-RU" i="1" u="sng" dirty="0">
                <a:solidFill>
                  <a:schemeClr val="tx1"/>
                </a:solidFill>
              </a:rPr>
              <a:t>интерес к гуманитарному образованию</a:t>
            </a:r>
            <a:r>
              <a:rPr lang="ru-RU" b="1" dirty="0">
                <a:solidFill>
                  <a:srgbClr val="0070C0"/>
                </a:solidFill>
              </a:rPr>
              <a:t>, осознанно подойти к </a:t>
            </a:r>
            <a:r>
              <a:rPr lang="ru-RU" i="1" u="sng" dirty="0">
                <a:solidFill>
                  <a:schemeClr val="tx1"/>
                </a:solidFill>
              </a:rPr>
              <a:t>выбору профиля обучения </a:t>
            </a:r>
            <a:r>
              <a:rPr lang="ru-RU" b="1" dirty="0">
                <a:solidFill>
                  <a:srgbClr val="0070C0"/>
                </a:solidFill>
              </a:rPr>
              <a:t>в старшей школе.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ВИДЫ И ФОРМЫ ДЕЯТЕЛЬНОСТИ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897889"/>
              </p:ext>
            </p:extLst>
          </p:nvPr>
        </p:nvGraphicFramePr>
        <p:xfrm>
          <a:off x="457200" y="1600200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ВИДЫ ДЕЯТЕЛЬНОСТИ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ФОРМЫ ДЕЯТЕЛЬНОСТИ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Познавательно-практическая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Работа с лекционным материалом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Практикум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Лингвистическая экскурсия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Лингвистический</a:t>
                      </a:r>
                      <a:r>
                        <a:rPr lang="ru-RU" baseline="0" dirty="0" smtClean="0"/>
                        <a:t> тренинг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Выполнение олимпиадных заданий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Проблемно-поисковая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проблемных ситуаций</a:t>
                      </a:r>
                      <a:r>
                        <a:rPr lang="ru-RU" baseline="0" dirty="0" smtClean="0"/>
                        <a:t> на лингвистическую тему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Игровая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Лингвистические</a:t>
                      </a:r>
                      <a:r>
                        <a:rPr lang="ru-RU" baseline="0" dirty="0" smtClean="0"/>
                        <a:t> игры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 smtClean="0"/>
                        <a:t>Викторины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1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175</TotalTime>
  <Words>484</Words>
  <Application>Microsoft Office PowerPoint</Application>
  <PresentationFormat>Экран (4:3)</PresentationFormat>
  <Paragraphs>119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МОДУЛЬ УГЛУБЛЕННОГО ИЗУЧЕНИЯ РУССКОГО ЯЗЫКА</vt:lpstr>
      <vt:lpstr>АВТОРЫ МОДУЛЯ «Лаборатория лингвистических открытий»</vt:lpstr>
      <vt:lpstr>ЦЕЛЬ МОДУЛЯ</vt:lpstr>
      <vt:lpstr>ЗАДАЧИ МОДУЛЯ</vt:lpstr>
      <vt:lpstr>ТИП МОДУЛЯ</vt:lpstr>
      <vt:lpstr>Презентация PowerPoint</vt:lpstr>
      <vt:lpstr>Презентация PowerPoint</vt:lpstr>
      <vt:lpstr>Презентация PowerPoint</vt:lpstr>
      <vt:lpstr>ВИДЫ И ФОРМЫ ДЕЯТЕЛЬНОСТИ</vt:lpstr>
      <vt:lpstr>ТЕХНОЛОГИИ</vt:lpstr>
      <vt:lpstr>ФОРМЫ ПОЛУЧЕНИЯ ОБРАТНОЙ СВЯЗИ</vt:lpstr>
      <vt:lpstr>РЕФЛЕКСИВНО-ОЦЕНОЧНЫЙ ЛИСТ</vt:lpstr>
      <vt:lpstr>Оценочный лист для учителя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УГЛУБЛЕННОГО ИЗУЧЕНИЯ РУССКОГО ЯЗЫКА</dc:title>
  <dc:creator>Ольга</dc:creator>
  <cp:lastModifiedBy>Ольга</cp:lastModifiedBy>
  <cp:revision>18</cp:revision>
  <dcterms:created xsi:type="dcterms:W3CDTF">2020-09-23T16:47:09Z</dcterms:created>
  <dcterms:modified xsi:type="dcterms:W3CDTF">2020-09-23T19:42:16Z</dcterms:modified>
</cp:coreProperties>
</file>