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62" r:id="rId6"/>
    <p:sldId id="263" r:id="rId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D4F0"/>
    <a:srgbClr val="7ACAD2"/>
    <a:srgbClr val="78AFD4"/>
    <a:srgbClr val="8AB5C2"/>
    <a:srgbClr val="96B0B6"/>
    <a:srgbClr val="D1A27B"/>
    <a:srgbClr val="8FB1BD"/>
    <a:srgbClr val="64D2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D2ECAB-6FA3-42C3-99BE-7294C9148283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3BB1A-CE24-4C95-A6C2-9807935120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71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3BB1A-CE24-4C95-A6C2-98079351205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702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1704-010C-4528-96DD-4938F8EFDF85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61E944D-C257-47C4-9246-DE3A8F5D0A7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1704-010C-4528-96DD-4938F8EFDF85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E944D-C257-47C4-9246-DE3A8F5D0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1704-010C-4528-96DD-4938F8EFDF85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E944D-C257-47C4-9246-DE3A8F5D0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1704-010C-4528-96DD-4938F8EFDF85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E944D-C257-47C4-9246-DE3A8F5D0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1704-010C-4528-96DD-4938F8EFDF85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E944D-C257-47C4-9246-DE3A8F5D0A7D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1704-010C-4528-96DD-4938F8EFDF85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E944D-C257-47C4-9246-DE3A8F5D0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1704-010C-4528-96DD-4938F8EFDF85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E944D-C257-47C4-9246-DE3A8F5D0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1704-010C-4528-96DD-4938F8EFDF85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E944D-C257-47C4-9246-DE3A8F5D0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1704-010C-4528-96DD-4938F8EFDF85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E944D-C257-47C4-9246-DE3A8F5D0A7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1704-010C-4528-96DD-4938F8EFDF85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E944D-C257-47C4-9246-DE3A8F5D0A7D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1704-010C-4528-96DD-4938F8EFDF85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E944D-C257-47C4-9246-DE3A8F5D0A7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48B1704-010C-4528-96DD-4938F8EFDF85}" type="datetimeFigureOut">
              <a:rPr lang="ru-RU" smtClean="0"/>
              <a:t>10.09.2020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61E944D-C257-47C4-9246-DE3A8F5D0A7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ПРОЕКТ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ru-RU" sz="3600" b="1" i="1" dirty="0" smtClean="0">
                <a:solidFill>
                  <a:srgbClr val="0070C0"/>
                </a:solidFill>
              </a:rPr>
              <a:t>« Учитель, который нужен школе:</a:t>
            </a:r>
          </a:p>
          <a:p>
            <a:pPr marL="114300" indent="0" algn="ctr">
              <a:buNone/>
            </a:pPr>
            <a:r>
              <a:rPr lang="ru-RU" sz="3600" b="1" i="1" dirty="0">
                <a:solidFill>
                  <a:srgbClr val="0070C0"/>
                </a:solidFill>
              </a:rPr>
              <a:t>у</a:t>
            </a:r>
            <a:r>
              <a:rPr lang="ru-RU" sz="3600" b="1" i="1" dirty="0" smtClean="0">
                <a:solidFill>
                  <a:srgbClr val="0070C0"/>
                </a:solidFill>
              </a:rPr>
              <a:t>ниверсальный учитель»</a:t>
            </a:r>
            <a:endParaRPr lang="ru-RU" sz="3600" b="1" i="1" dirty="0">
              <a:solidFill>
                <a:srgbClr val="0070C0"/>
              </a:solidFill>
            </a:endParaRPr>
          </a:p>
        </p:txBody>
      </p:sp>
      <p:pic>
        <p:nvPicPr>
          <p:cNvPr id="6" name="Рисунок 5" descr="C:\Users\Учитель\Desktop\depositphotos_69098123-stock-illustration-modern-woman-teacher-and-kids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8375" y="3356992"/>
            <a:ext cx="4667250" cy="3124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9473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426128" y="188640"/>
            <a:ext cx="8260672" cy="1512168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Организация  ПРОФИЛЬНОГО ОБУЧЕНИЯ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 useBgFill="1"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493204" y="1658707"/>
            <a:ext cx="8229600" cy="4373563"/>
          </a:xfrm>
        </p:spPr>
        <p:txBody>
          <a:bodyPr/>
          <a:lstStyle/>
          <a:p>
            <a:pPr marL="114300" indent="0">
              <a:buNone/>
            </a:pP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907704" y="1932973"/>
            <a:ext cx="5400600" cy="57606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КАДРОВОЕ ОБЕСПЕЧЕНИЕ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2721557" y="1703220"/>
            <a:ext cx="45719" cy="2160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6156176" y="1688612"/>
            <a:ext cx="45719" cy="2160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4562285" y="2539607"/>
            <a:ext cx="45719" cy="241321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2712936" y="2845940"/>
            <a:ext cx="3744416" cy="3988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У Ч И Т Е Л Ь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39552" y="3573016"/>
            <a:ext cx="1944216" cy="4370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СПЕЦИАЛИСТ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627782" y="3577996"/>
            <a:ext cx="1893973" cy="4320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УЧЁНЫЙ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608004" y="3577996"/>
            <a:ext cx="2196244" cy="4320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ИССЛЕДОВАТЕЛЬ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926702" y="3577996"/>
            <a:ext cx="1800200" cy="43204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ПРАКТИК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35" name="Прямая со стрелкой 34"/>
          <p:cNvCxnSpPr/>
          <p:nvPr/>
        </p:nvCxnSpPr>
        <p:spPr>
          <a:xfrm flipH="1">
            <a:off x="1907704" y="3244832"/>
            <a:ext cx="805232" cy="256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3614897" y="3244832"/>
            <a:ext cx="6760" cy="328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5580112" y="3244832"/>
            <a:ext cx="0" cy="328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6457352" y="3244832"/>
            <a:ext cx="994968" cy="256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кругленный прямоугольник 42"/>
          <p:cNvSpPr/>
          <p:nvPr/>
        </p:nvSpPr>
        <p:spPr>
          <a:xfrm>
            <a:off x="673853" y="4437112"/>
            <a:ext cx="7776864" cy="216024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b="1" dirty="0" smtClean="0">
              <a:solidFill>
                <a:srgbClr val="0070C0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0070C0"/>
                </a:solidFill>
              </a:rPr>
              <a:t>в</a:t>
            </a:r>
            <a:r>
              <a:rPr lang="ru-RU" sz="2000" b="1" dirty="0" smtClean="0">
                <a:solidFill>
                  <a:srgbClr val="0070C0"/>
                </a:solidFill>
              </a:rPr>
              <a:t>ладеет методами и приёмами организации современного образовательного процесса;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0070C0"/>
                </a:solidFill>
              </a:rPr>
              <a:t>с</a:t>
            </a:r>
            <a:r>
              <a:rPr lang="ru-RU" sz="2000" b="1" dirty="0" smtClean="0">
                <a:solidFill>
                  <a:srgbClr val="0070C0"/>
                </a:solidFill>
              </a:rPr>
              <a:t>пособен организовать научную экспериментальную и инновационную деятельность обучающихся;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0070C0"/>
                </a:solidFill>
              </a:rPr>
              <a:t>г</a:t>
            </a:r>
            <a:r>
              <a:rPr lang="ru-RU" sz="2000" b="1" dirty="0" smtClean="0">
                <a:solidFill>
                  <a:srgbClr val="0070C0"/>
                </a:solidFill>
              </a:rPr>
              <a:t>отов к </a:t>
            </a:r>
            <a:r>
              <a:rPr lang="ru-RU" sz="2000" b="1" dirty="0" err="1" smtClean="0">
                <a:solidFill>
                  <a:srgbClr val="0070C0"/>
                </a:solidFill>
              </a:rPr>
              <a:t>адаптированию</a:t>
            </a:r>
            <a:r>
              <a:rPr lang="ru-RU" sz="2000" b="1" dirty="0" smtClean="0">
                <a:solidFill>
                  <a:srgbClr val="0070C0"/>
                </a:solidFill>
              </a:rPr>
              <a:t> и проектированию собственной деятельности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b="1" dirty="0">
              <a:solidFill>
                <a:srgbClr val="0070C0"/>
              </a:solidFill>
            </a:endParaRPr>
          </a:p>
        </p:txBody>
      </p:sp>
      <p:sp>
        <p:nvSpPr>
          <p:cNvPr id="44" name="Стрелка вниз 43"/>
          <p:cNvSpPr/>
          <p:nvPr/>
        </p:nvSpPr>
        <p:spPr>
          <a:xfrm flipH="1">
            <a:off x="7452320" y="4038094"/>
            <a:ext cx="45719" cy="355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трелка вниз 44"/>
          <p:cNvSpPr/>
          <p:nvPr/>
        </p:nvSpPr>
        <p:spPr>
          <a:xfrm flipH="1">
            <a:off x="1861573" y="4038094"/>
            <a:ext cx="45719" cy="355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низ 45"/>
          <p:cNvSpPr/>
          <p:nvPr/>
        </p:nvSpPr>
        <p:spPr>
          <a:xfrm flipH="1">
            <a:off x="3569178" y="4038094"/>
            <a:ext cx="45719" cy="355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низ 46"/>
          <p:cNvSpPr/>
          <p:nvPr/>
        </p:nvSpPr>
        <p:spPr>
          <a:xfrm flipH="1">
            <a:off x="5563414" y="4046689"/>
            <a:ext cx="45719" cy="3550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1243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</a:rPr>
              <a:t>ЦЕЛЬ ПРОЕКТА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 algn="just">
              <a:buNone/>
            </a:pPr>
            <a:r>
              <a:rPr lang="ru-RU" sz="3600" b="1" i="1" dirty="0" smtClean="0">
                <a:solidFill>
                  <a:schemeClr val="tx1"/>
                </a:solidFill>
              </a:rPr>
              <a:t>Методическое </a:t>
            </a:r>
            <a:r>
              <a:rPr lang="ru-RU" sz="3600" b="1" u="sng" dirty="0" smtClean="0">
                <a:solidFill>
                  <a:schemeClr val="tx1"/>
                </a:solidFill>
              </a:rPr>
              <a:t>сопровождение</a:t>
            </a:r>
            <a:r>
              <a:rPr lang="ru-RU" sz="3600" b="1" i="1" dirty="0" smtClean="0">
                <a:solidFill>
                  <a:schemeClr val="tx1"/>
                </a:solidFill>
              </a:rPr>
              <a:t> учителя, обеспечивающее </a:t>
            </a:r>
            <a:r>
              <a:rPr lang="ru-RU" sz="3600" b="1" i="1" u="sng" dirty="0" smtClean="0">
                <a:solidFill>
                  <a:schemeClr val="tx1"/>
                </a:solidFill>
              </a:rPr>
              <a:t>развитие</a:t>
            </a:r>
            <a:r>
              <a:rPr lang="ru-RU" sz="3600" b="1" i="1" dirty="0" smtClean="0">
                <a:solidFill>
                  <a:schemeClr val="tx1"/>
                </a:solidFill>
              </a:rPr>
              <a:t> педагогического потенциала, </a:t>
            </a:r>
            <a:r>
              <a:rPr lang="ru-RU" sz="3600" b="1" i="1" u="sng" dirty="0" smtClean="0">
                <a:solidFill>
                  <a:schemeClr val="tx1"/>
                </a:solidFill>
              </a:rPr>
              <a:t>рост</a:t>
            </a:r>
            <a:r>
              <a:rPr lang="ru-RU" sz="3600" b="1" i="1" dirty="0" smtClean="0">
                <a:solidFill>
                  <a:schemeClr val="tx1"/>
                </a:solidFill>
              </a:rPr>
              <a:t> профессиональной компетентности при переходе на профильное обучение в условиях современной школы.</a:t>
            </a:r>
            <a:endParaRPr lang="ru-RU" sz="3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3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93239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Задачи.  Ожидаемые результаты.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568952" cy="5184576"/>
          </a:xfrm>
        </p:spPr>
        <p:txBody>
          <a:bodyPr/>
          <a:lstStyle/>
          <a:p>
            <a:pPr marL="11430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3568" y="1591379"/>
            <a:ext cx="2885167" cy="108011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</a:rPr>
              <a:t>Развить профессиональную компетентности учителя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427984" y="1556792"/>
            <a:ext cx="4104456" cy="1080119"/>
          </a:xfrm>
          <a:prstGeom prst="roundRect">
            <a:avLst/>
          </a:prstGeom>
          <a:solidFill>
            <a:srgbClr val="46D4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Повышение квалификации, методологической активности учителя, участия в конкурсах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3569" y="2852936"/>
            <a:ext cx="2885166" cy="51519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</a:rPr>
              <a:t>Изменить статус учителя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83570" y="3573016"/>
            <a:ext cx="2885164" cy="9361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</a:rPr>
              <a:t>Обеспечить учебно-методическое сопровождение педагогов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83571" y="4653135"/>
            <a:ext cx="2885160" cy="1224137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</a:rPr>
              <a:t>Организовать прохождение программ КПК и профессиональной переподготовки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83571" y="6034846"/>
            <a:ext cx="2885160" cy="63451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rgbClr val="002060"/>
                </a:solidFill>
              </a:rPr>
              <a:t>Создать условия для мотивации учителя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427984" y="2847722"/>
            <a:ext cx="4104455" cy="515199"/>
          </a:xfrm>
          <a:prstGeom prst="roundRect">
            <a:avLst/>
          </a:prstGeom>
          <a:solidFill>
            <a:srgbClr val="46D4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30% педагогов включены в систему реализации профильного обучения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427984" y="3573016"/>
            <a:ext cx="4104455" cy="936103"/>
          </a:xfrm>
          <a:prstGeom prst="roundRect">
            <a:avLst/>
          </a:prstGeom>
          <a:solidFill>
            <a:srgbClr val="46D4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Создан пакет учебных программ, элективных курсов, практик, модулей, рекомендаций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427984" y="4653135"/>
            <a:ext cx="4104455" cy="1224137"/>
          </a:xfrm>
          <a:prstGeom prst="roundRect">
            <a:avLst/>
          </a:prstGeom>
          <a:solidFill>
            <a:srgbClr val="46D4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30%	приняли участие в прохождении программ КПК , 30% освоили программы профессиональной переподготовки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427984" y="5953110"/>
            <a:ext cx="4104455" cy="716250"/>
          </a:xfrm>
          <a:prstGeom prst="roundRect">
            <a:avLst/>
          </a:prstGeom>
          <a:solidFill>
            <a:srgbClr val="46D4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1600" b="1" dirty="0" smtClean="0">
                <a:solidFill>
                  <a:schemeClr val="tx1"/>
                </a:solidFill>
              </a:rPr>
              <a:t>Система методов материальной и нематериальной мотивации учителя</a:t>
            </a:r>
            <a:endParaRPr lang="ru-RU" sz="1600" b="1" dirty="0">
              <a:solidFill>
                <a:schemeClr val="tx1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323528" y="1844824"/>
            <a:ext cx="0" cy="45072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323528" y="1844824"/>
            <a:ext cx="3600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endCxn id="6" idx="1"/>
          </p:cNvCxnSpPr>
          <p:nvPr/>
        </p:nvCxnSpPr>
        <p:spPr>
          <a:xfrm>
            <a:off x="323528" y="3110535"/>
            <a:ext cx="36004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323528" y="4041067"/>
            <a:ext cx="36004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>
            <a:endCxn id="8" idx="1"/>
          </p:cNvCxnSpPr>
          <p:nvPr/>
        </p:nvCxnSpPr>
        <p:spPr>
          <a:xfrm>
            <a:off x="323528" y="5265203"/>
            <a:ext cx="360043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>
            <a:endCxn id="9" idx="1"/>
          </p:cNvCxnSpPr>
          <p:nvPr/>
        </p:nvCxnSpPr>
        <p:spPr>
          <a:xfrm>
            <a:off x="323528" y="6352103"/>
            <a:ext cx="3600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8676456" y="1916832"/>
            <a:ext cx="0" cy="43944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8532439" y="1916832"/>
            <a:ext cx="1440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endCxn id="10" idx="3"/>
          </p:cNvCxnSpPr>
          <p:nvPr/>
        </p:nvCxnSpPr>
        <p:spPr>
          <a:xfrm flipH="1">
            <a:off x="8532439" y="3105321"/>
            <a:ext cx="14401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>
            <a:endCxn id="11" idx="3"/>
          </p:cNvCxnSpPr>
          <p:nvPr/>
        </p:nvCxnSpPr>
        <p:spPr>
          <a:xfrm flipH="1">
            <a:off x="8532439" y="4041067"/>
            <a:ext cx="14401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endCxn id="12" idx="3"/>
          </p:cNvCxnSpPr>
          <p:nvPr/>
        </p:nvCxnSpPr>
        <p:spPr>
          <a:xfrm flipH="1">
            <a:off x="8532439" y="5265203"/>
            <a:ext cx="14401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>
            <a:off x="8532440" y="6311235"/>
            <a:ext cx="1440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108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Критерии успешной реализации проекта.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002060"/>
                </a:solidFill>
              </a:rPr>
              <a:t>Высокая степень удовлетворённости образовательным процессом в условиях профильного обучения всех его участников;</a:t>
            </a:r>
          </a:p>
          <a:p>
            <a:endParaRPr lang="ru-RU" sz="1800" b="1" dirty="0">
              <a:solidFill>
                <a:srgbClr val="002060"/>
              </a:solidFill>
            </a:endParaRPr>
          </a:p>
          <a:p>
            <a:r>
              <a:rPr lang="ru-RU" sz="1800" b="1" dirty="0" smtClean="0">
                <a:solidFill>
                  <a:srgbClr val="002060"/>
                </a:solidFill>
              </a:rPr>
              <a:t>Высокий уровень качества образования;</a:t>
            </a:r>
          </a:p>
          <a:p>
            <a:endParaRPr lang="ru-RU" sz="1800" b="1" dirty="0">
              <a:solidFill>
                <a:srgbClr val="002060"/>
              </a:solidFill>
            </a:endParaRPr>
          </a:p>
          <a:p>
            <a:r>
              <a:rPr lang="ru-RU" sz="1800" b="1" dirty="0" smtClean="0">
                <a:solidFill>
                  <a:srgbClr val="002060"/>
                </a:solidFill>
              </a:rPr>
              <a:t>Своевременное и успешное прохождение педагогами повышения профессионального уровня в рамках аттестации;</a:t>
            </a:r>
          </a:p>
          <a:p>
            <a:endParaRPr lang="ru-RU" sz="1800" b="1" dirty="0">
              <a:solidFill>
                <a:srgbClr val="002060"/>
              </a:solidFill>
            </a:endParaRPr>
          </a:p>
          <a:p>
            <a:r>
              <a:rPr lang="ru-RU" sz="1800" b="1" dirty="0" smtClean="0">
                <a:solidFill>
                  <a:srgbClr val="002060"/>
                </a:solidFill>
              </a:rPr>
              <a:t>Увеличение числа педагогов, принявших участие в конкурсах, проектах, методических площадках и сетевых сообществах;</a:t>
            </a:r>
          </a:p>
          <a:p>
            <a:endParaRPr lang="ru-RU" sz="1800" b="1" dirty="0">
              <a:solidFill>
                <a:srgbClr val="002060"/>
              </a:solidFill>
            </a:endParaRPr>
          </a:p>
          <a:p>
            <a:r>
              <a:rPr lang="ru-RU" sz="1800" b="1" dirty="0" smtClean="0">
                <a:solidFill>
                  <a:srgbClr val="002060"/>
                </a:solidFill>
              </a:rPr>
              <a:t>Повышение престижности школы в </a:t>
            </a:r>
            <a:r>
              <a:rPr lang="ru-RU" sz="1800" b="1" dirty="0" err="1" smtClean="0">
                <a:solidFill>
                  <a:srgbClr val="002060"/>
                </a:solidFill>
              </a:rPr>
              <a:t>глазахучащихся</a:t>
            </a:r>
            <a:r>
              <a:rPr lang="ru-RU" sz="1800" b="1" dirty="0" smtClean="0">
                <a:solidFill>
                  <a:srgbClr val="002060"/>
                </a:solidFill>
              </a:rPr>
              <a:t>, родителей, педагогов.</a:t>
            </a:r>
          </a:p>
          <a:p>
            <a:endParaRPr lang="ru-RU" sz="1600" b="1" dirty="0">
              <a:solidFill>
                <a:srgbClr val="002060"/>
              </a:solidFill>
            </a:endParaRPr>
          </a:p>
          <a:p>
            <a:endParaRPr lang="ru-RU" sz="1600" b="1" dirty="0" smtClean="0">
              <a:solidFill>
                <a:srgbClr val="002060"/>
              </a:solidFill>
            </a:endParaRPr>
          </a:p>
          <a:p>
            <a:endParaRPr lang="ru-RU" sz="1600" b="1" dirty="0">
              <a:solidFill>
                <a:srgbClr val="002060"/>
              </a:solidFill>
            </a:endParaRPr>
          </a:p>
          <a:p>
            <a:pPr marL="114300" indent="0">
              <a:buNone/>
            </a:pPr>
            <a:endParaRPr lang="ru-RU" sz="1600" b="1" dirty="0" smtClean="0">
              <a:solidFill>
                <a:srgbClr val="002060"/>
              </a:solidFill>
            </a:endParaRPr>
          </a:p>
          <a:p>
            <a:endParaRPr lang="ru-RU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63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Критерии оценивания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</a:rPr>
              <a:t>Образовательные достижения обучающихся у данного учителя;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Качество деятельности учителя по созданию условий и реализации ресурсов для учебного успеха учащихся (обучающая деятельность учителя);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Воспитательная деятельность классного руководителя, воспитателя, </a:t>
            </a:r>
            <a:r>
              <a:rPr lang="ru-RU" sz="2000" b="1" dirty="0" err="1" smtClean="0">
                <a:solidFill>
                  <a:schemeClr val="tx1"/>
                </a:solidFill>
              </a:rPr>
              <a:t>тьютора</a:t>
            </a:r>
            <a:r>
              <a:rPr lang="ru-RU" sz="2000" b="1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Деятельность учителя по совершенствованию собственной профессиональной компетентности;</a:t>
            </a:r>
          </a:p>
          <a:p>
            <a:r>
              <a:rPr lang="ru-RU" sz="2000" b="1" dirty="0" smtClean="0">
                <a:solidFill>
                  <a:schemeClr val="tx1"/>
                </a:solidFill>
              </a:rPr>
              <a:t>Деятельность учителя как члена единого профессионального коллектива.</a:t>
            </a:r>
          </a:p>
          <a:p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98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232</TotalTime>
  <Words>260</Words>
  <Application>Microsoft Office PowerPoint</Application>
  <PresentationFormat>Экран (4:3)</PresentationFormat>
  <Paragraphs>47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Book Antiqua</vt:lpstr>
      <vt:lpstr>Calibri</vt:lpstr>
      <vt:lpstr>Century Gothic</vt:lpstr>
      <vt:lpstr>Аптека</vt:lpstr>
      <vt:lpstr>ПРОЕКТ</vt:lpstr>
      <vt:lpstr>Организация  ПРОФИЛЬНОГО ОБУЧЕНИЯ</vt:lpstr>
      <vt:lpstr>ЦЕЛЬ ПРОЕКТА</vt:lpstr>
      <vt:lpstr>Задачи.  Ожидаемые результаты.</vt:lpstr>
      <vt:lpstr>Критерии успешной реализации проекта.</vt:lpstr>
      <vt:lpstr>Критерии оценивания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</dc:creator>
  <cp:lastModifiedBy>Учитель</cp:lastModifiedBy>
  <cp:revision>22</cp:revision>
  <cp:lastPrinted>2020-09-10T00:39:22Z</cp:lastPrinted>
  <dcterms:created xsi:type="dcterms:W3CDTF">2020-09-09T15:25:16Z</dcterms:created>
  <dcterms:modified xsi:type="dcterms:W3CDTF">2020-09-10T06:46:31Z</dcterms:modified>
</cp:coreProperties>
</file>