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7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76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61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4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18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22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5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87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86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65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35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2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0FDA-7A9B-4243-A7F1-47401BBCD0B5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78A77-564F-41E5-ABC6-72648B957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86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4104456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>
                <a:solidFill>
                  <a:srgbClr val="FF0000"/>
                </a:solidFill>
              </a:rPr>
              <a:t>Августовский	педагогический	совет </a:t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г. Минусинск</a:t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200" b="1" dirty="0" smtClean="0"/>
              <a:t>Тема педсовета: </a:t>
            </a:r>
            <a:r>
              <a:rPr lang="ru-RU" sz="2200" b="1" dirty="0" smtClean="0">
                <a:solidFill>
                  <a:srgbClr val="002060"/>
                </a:solidFill>
              </a:rPr>
              <a:t>«Национальный проект «Образование»: муниципальный уровень реализации»</a:t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sz="3100" b="1" dirty="0" smtClean="0"/>
              <a:t>Презентация на тему:</a:t>
            </a:r>
            <a:br>
              <a:rPr lang="ru-RU" sz="3100" b="1" dirty="0" smtClean="0"/>
            </a:br>
            <a:r>
              <a:rPr lang="ru-RU" sz="2200" b="1" i="1" dirty="0" smtClean="0">
                <a:solidFill>
                  <a:srgbClr val="FF0000"/>
                </a:solidFill>
              </a:rPr>
              <a:t>«</a:t>
            </a:r>
            <a:r>
              <a:rPr lang="ru-RU" sz="3100" b="1" i="1" dirty="0" smtClean="0">
                <a:solidFill>
                  <a:srgbClr val="FF0000"/>
                </a:solidFill>
              </a:rPr>
              <a:t>Практика</a:t>
            </a:r>
            <a:r>
              <a:rPr lang="ru-RU" sz="2200" b="1" i="1" dirty="0" smtClean="0">
                <a:solidFill>
                  <a:srgbClr val="FF0000"/>
                </a:solidFill>
              </a:rPr>
              <a:t> </a:t>
            </a:r>
            <a:r>
              <a:rPr lang="ru-RU" sz="3100" b="1" i="1" dirty="0">
                <a:solidFill>
                  <a:srgbClr val="FF0000"/>
                </a:solidFill>
              </a:rPr>
              <a:t> </a:t>
            </a:r>
            <a:r>
              <a:rPr lang="ru-RU" sz="3100" b="1" i="1" dirty="0" smtClean="0">
                <a:solidFill>
                  <a:srgbClr val="FF0000"/>
                </a:solidFill>
              </a:rPr>
              <a:t>применения дифференцированного подхода </a:t>
            </a:r>
            <a:r>
              <a:rPr lang="ru-RU" sz="3100" b="1" i="1" dirty="0">
                <a:solidFill>
                  <a:srgbClr val="FF0000"/>
                </a:solidFill>
              </a:rPr>
              <a:t>к</a:t>
            </a:r>
            <a:r>
              <a:rPr lang="ru-RU" sz="3100" b="1" i="1" dirty="0" smtClean="0">
                <a:solidFill>
                  <a:srgbClr val="FF0000"/>
                </a:solidFill>
              </a:rPr>
              <a:t> обучению в системе организации ранней </a:t>
            </a:r>
            <a:r>
              <a:rPr lang="ru-RU" sz="3100" b="1" i="1" dirty="0" err="1" smtClean="0">
                <a:solidFill>
                  <a:srgbClr val="FF0000"/>
                </a:solidFill>
              </a:rPr>
              <a:t>профилизации</a:t>
            </a:r>
            <a:r>
              <a:rPr lang="ru-RU" sz="3100" b="1" i="1" dirty="0" smtClean="0">
                <a:solidFill>
                  <a:srgbClr val="FF0000"/>
                </a:solidFill>
              </a:rPr>
              <a:t> школьников»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860032" y="4581128"/>
            <a:ext cx="3528392" cy="172819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2900" b="1" dirty="0" smtClean="0">
                <a:solidFill>
                  <a:schemeClr val="tx1"/>
                </a:solidFill>
              </a:rPr>
              <a:t>Составитель:</a:t>
            </a:r>
          </a:p>
          <a:p>
            <a:pPr algn="l"/>
            <a:r>
              <a:rPr lang="ru-RU" sz="2900" b="1" dirty="0" smtClean="0">
                <a:solidFill>
                  <a:srgbClr val="002060"/>
                </a:solidFill>
              </a:rPr>
              <a:t>учитель русского языка</a:t>
            </a:r>
          </a:p>
          <a:p>
            <a:pPr algn="l"/>
            <a:r>
              <a:rPr lang="ru-RU" sz="2900" b="1" dirty="0" smtClean="0">
                <a:solidFill>
                  <a:srgbClr val="002060"/>
                </a:solidFill>
              </a:rPr>
              <a:t>и литературы Никонова О.И. </a:t>
            </a:r>
          </a:p>
          <a:p>
            <a:pPr algn="l"/>
            <a:r>
              <a:rPr lang="ru-RU" sz="2900" b="1" dirty="0" smtClean="0">
                <a:solidFill>
                  <a:schemeClr val="tx1"/>
                </a:solidFill>
              </a:rPr>
              <a:t>Учебное заведение:</a:t>
            </a:r>
          </a:p>
          <a:p>
            <a:pPr algn="l"/>
            <a:r>
              <a:rPr lang="ru-RU" sz="2900" b="1" dirty="0" smtClean="0">
                <a:solidFill>
                  <a:srgbClr val="002060"/>
                </a:solidFill>
              </a:rPr>
              <a:t>МОБУ «СОШ № 2» г. Минусинска</a:t>
            </a:r>
          </a:p>
          <a:p>
            <a:pPr algn="l"/>
            <a:endParaRPr lang="ru-RU" sz="2800" b="1" dirty="0" smtClean="0">
              <a:solidFill>
                <a:srgbClr val="002060"/>
              </a:solidFill>
            </a:endParaRPr>
          </a:p>
          <a:p>
            <a:pPr algn="l"/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265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Результаты на конец учебного года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917881"/>
              </p:ext>
            </p:extLst>
          </p:nvPr>
        </p:nvGraphicFramePr>
        <p:xfrm>
          <a:off x="457200" y="765175"/>
          <a:ext cx="82296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Этапы</a:t>
                      </a:r>
                      <a:r>
                        <a:rPr lang="ru-RU" baseline="0" dirty="0" smtClean="0"/>
                        <a:t>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 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 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 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Стартовая диагностика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Итого</a:t>
                      </a:r>
                      <a:endParaRPr lang="ru-RU" b="1" i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41%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Промежуточная диагностика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Итого</a:t>
                      </a:r>
                      <a:endParaRPr lang="ru-RU" b="1" i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48%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Итоговая диагностика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63%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587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Результаты: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b="1" dirty="0" smtClean="0"/>
              <a:t>повысилось качество усвоения обучающимися учебного материала на разных уровнях;</a:t>
            </a:r>
          </a:p>
          <a:p>
            <a:r>
              <a:rPr lang="ru-RU" b="1" dirty="0"/>
              <a:t>о</a:t>
            </a:r>
            <a:r>
              <a:rPr lang="ru-RU" b="1" dirty="0" smtClean="0"/>
              <a:t>тмечен рост  познавательной активности;</a:t>
            </a:r>
          </a:p>
          <a:p>
            <a:r>
              <a:rPr lang="ru-RU" b="1" dirty="0"/>
              <a:t>у</a:t>
            </a:r>
            <a:r>
              <a:rPr lang="ru-RU" b="1" dirty="0" smtClean="0"/>
              <a:t>чащиеся способны проявлять навыки самоопределения, самоорганизации, самоконтроля в условиях индивидуальной и совместной работы, в рамках сотрудничества с учителем и сверстниками.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30049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800" b="1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4800" b="1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800" b="1" i="1" smtClean="0">
                <a:solidFill>
                  <a:srgbClr val="FF0000"/>
                </a:solidFill>
              </a:rPr>
              <a:t>Спасибо за внимание!</a:t>
            </a:r>
            <a:endParaRPr lang="ru-RU" sz="4800" b="1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4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5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Дифференцированный подход в обучении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Цель: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«предоставить возможность обучающимся овладеть более высоким (по сравнению с базовым) уровнем достижений» </a:t>
            </a:r>
            <a:r>
              <a:rPr lang="ru-RU" sz="4000" b="1" dirty="0" smtClean="0"/>
              <a:t>(ООП ООО  МОБУ «СОШ № 2» г. Минусинска).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399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343350" cy="6120680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548680"/>
            <a:ext cx="3600400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ДИФФЕРЕНЦИАЦИЯ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8893" y="1412776"/>
            <a:ext cx="3600400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ВНУТРЕННЯЯ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412776"/>
            <a:ext cx="3600400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ВНЕШНЯЯ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204864"/>
            <a:ext cx="3600400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</a:rPr>
              <a:t>Деление одного классного коллектива на группы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20655" y="2204864"/>
            <a:ext cx="3600400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</a:rPr>
              <a:t>Создание особых типов школ и классов (профильный класс)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0176" y="3573016"/>
            <a:ext cx="1008112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Группа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3601366"/>
            <a:ext cx="1008112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Группа 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95736" y="3595436"/>
            <a:ext cx="1008112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Группа 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6084" y="4661256"/>
            <a:ext cx="3600400" cy="36004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Уровень подготовки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560" y="5517232"/>
            <a:ext cx="1728192" cy="5040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обязательный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99792" y="5517990"/>
            <a:ext cx="1728192" cy="5040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повышенный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2699792" y="980728"/>
            <a:ext cx="194421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004048" y="980728"/>
            <a:ext cx="180020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699792" y="184482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804248" y="184482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213276" y="3284984"/>
            <a:ext cx="28860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11" idx="0"/>
          </p:cNvCxnSpPr>
          <p:nvPr/>
        </p:nvCxnSpPr>
        <p:spPr>
          <a:xfrm>
            <a:off x="2699792" y="2924944"/>
            <a:ext cx="0" cy="670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13276" y="328498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099293" y="3284984"/>
            <a:ext cx="0" cy="316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213276" y="4315516"/>
            <a:ext cx="0" cy="345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11" idx="2"/>
          </p:cNvCxnSpPr>
          <p:nvPr/>
        </p:nvCxnSpPr>
        <p:spPr>
          <a:xfrm>
            <a:off x="2699792" y="4315516"/>
            <a:ext cx="0" cy="345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099293" y="4321446"/>
            <a:ext cx="0" cy="339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213276" y="5021296"/>
            <a:ext cx="0" cy="496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12" idx="2"/>
          </p:cNvCxnSpPr>
          <p:nvPr/>
        </p:nvCxnSpPr>
        <p:spPr>
          <a:xfrm>
            <a:off x="2656284" y="5021296"/>
            <a:ext cx="835596" cy="495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3491880" y="5021296"/>
            <a:ext cx="607413" cy="495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853752" y="5770018"/>
            <a:ext cx="8025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14" idx="3"/>
          </p:cNvCxnSpPr>
          <p:nvPr/>
        </p:nvCxnSpPr>
        <p:spPr>
          <a:xfrm flipV="1">
            <a:off x="4427984" y="5769260"/>
            <a:ext cx="2520280" cy="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V="1">
            <a:off x="6948264" y="2924944"/>
            <a:ext cx="0" cy="2845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476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155793"/>
              </p:ext>
            </p:extLst>
          </p:nvPr>
        </p:nvGraphicFramePr>
        <p:xfrm>
          <a:off x="179388" y="260350"/>
          <a:ext cx="8785230" cy="6426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356"/>
                <a:gridCol w="3348437"/>
                <a:gridCol w="3348437"/>
              </a:tblGrid>
              <a:tr h="367510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ЭТАПЫ</a:t>
                      </a:r>
                      <a:r>
                        <a:rPr lang="ru-RU" baseline="0" dirty="0" smtClean="0"/>
                        <a:t> УРОКА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ФОРМЫ ОРГАНИЗАЦИИ ОБРАЗОВАТЕЛЬНОЙ ДЕЯТЕЛЬНОСТИ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751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Организационный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Мотивирование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на учебную деятельность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3142">
                <a:tc rowSpan="3">
                  <a:txBody>
                    <a:bodyPr/>
                    <a:lstStyle/>
                    <a:p>
                      <a:endParaRPr lang="ru-RU" b="1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ru-RU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Актуализация знаний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Создание проблемной ситуации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751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В, 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31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Выполнение задания по аналогии</a:t>
                      </a:r>
                      <a:r>
                        <a:rPr lang="ru-RU" b="1" baseline="0" dirty="0" smtClean="0">
                          <a:solidFill>
                            <a:srgbClr val="0070C0"/>
                          </a:solidFill>
                        </a:rPr>
                        <a:t> с домашней работой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Выполнение задания повышенной сложности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751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Целеполагание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Причины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затруднения           Проблема                Тема и цель урока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1877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Поиск путей решения проблемы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Планирование путей достижения намеченной цели.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67510">
                <a:tc rowSpan="3">
                  <a:txBody>
                    <a:bodyPr/>
                    <a:lstStyle/>
                    <a:p>
                      <a:endParaRPr lang="ru-RU" b="1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b="1" smtClean="0">
                          <a:solidFill>
                            <a:schemeClr val="tx1"/>
                          </a:solidFill>
                        </a:rPr>
                        <a:t>Решение 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проблемы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В,А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187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С</a:t>
                      </a:r>
                      <a:r>
                        <a:rPr lang="ru-RU" b="1" baseline="0" dirty="0" smtClean="0">
                          <a:solidFill>
                            <a:srgbClr val="0070C0"/>
                          </a:solidFill>
                        </a:rPr>
                        <a:t> опорой на содержание параграфа учебника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Путём</a:t>
                      </a:r>
                      <a:r>
                        <a:rPr lang="ru-RU" b="1" i="1" baseline="0" dirty="0" smtClean="0">
                          <a:solidFill>
                            <a:schemeClr val="tx1"/>
                          </a:solidFill>
                        </a:rPr>
                        <a:t> собственных умозаключений (без опоры на учебник)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7510"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Пробный образец ответа:            учитель             ученик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Самостоятельная/</a:t>
                      </a:r>
                    </a:p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коллективная</a:t>
                      </a:r>
                      <a:r>
                        <a:rPr lang="ru-RU" b="1" baseline="0" dirty="0" smtClean="0">
                          <a:solidFill>
                            <a:srgbClr val="0070C0"/>
                          </a:solidFill>
                        </a:rPr>
                        <a:t> работа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В,А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i="1" dirty="0" smtClean="0">
                          <a:solidFill>
                            <a:srgbClr val="0070C0"/>
                          </a:solidFill>
                        </a:rPr>
                        <a:t>Коллективная работа </a:t>
                      </a:r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 (10 мин.)</a:t>
                      </a:r>
                      <a:endParaRPr lang="ru-RU" b="1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Самостоятельная работа (10 мин.)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4572000" y="285293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228184" y="285293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372200" y="54452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925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408712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75948"/>
              </p:ext>
            </p:extLst>
          </p:nvPr>
        </p:nvGraphicFramePr>
        <p:xfrm>
          <a:off x="179512" y="260648"/>
          <a:ext cx="878523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356"/>
                <a:gridCol w="3348437"/>
                <a:gridCol w="3348437"/>
              </a:tblGrid>
              <a:tr h="457200">
                <a:tc rowSpan="2"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Группа В,А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i="1" dirty="0" smtClean="0">
                          <a:solidFill>
                            <a:srgbClr val="0070C0"/>
                          </a:solidFill>
                        </a:rPr>
                        <a:t>Самостоятельная</a:t>
                      </a:r>
                      <a:r>
                        <a:rPr lang="ru-RU" b="1" i="1" baseline="0" dirty="0" smtClean="0">
                          <a:solidFill>
                            <a:srgbClr val="0070C0"/>
                          </a:solidFill>
                        </a:rPr>
                        <a:t> работа  </a:t>
                      </a:r>
                      <a:r>
                        <a:rPr lang="ru-RU" b="1" i="1" baseline="0" dirty="0" smtClean="0">
                          <a:solidFill>
                            <a:schemeClr val="tx1"/>
                          </a:solidFill>
                        </a:rPr>
                        <a:t>(4-5 мин.)</a:t>
                      </a:r>
                      <a:endParaRPr lang="ru-RU" b="1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Проверка</a:t>
                      </a:r>
                      <a:r>
                        <a:rPr lang="ru-RU" b="1" i="1" baseline="0" dirty="0" smtClean="0">
                          <a:solidFill>
                            <a:schemeClr val="tx1"/>
                          </a:solidFill>
                        </a:rPr>
                        <a:t> работ учащихся группы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Систематизация знаний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i="0" dirty="0" smtClean="0">
                          <a:solidFill>
                            <a:srgbClr val="002060"/>
                          </a:solidFill>
                        </a:rPr>
                        <a:t>Задание</a:t>
                      </a:r>
                      <a:r>
                        <a:rPr lang="ru-RU" b="1" i="0" baseline="0" dirty="0" smtClean="0">
                          <a:solidFill>
                            <a:srgbClr val="002060"/>
                          </a:solidFill>
                        </a:rPr>
                        <a:t> для учащихся всего класса \ д</a:t>
                      </a:r>
                      <a:r>
                        <a:rPr lang="ru-RU" b="1" i="0" dirty="0" smtClean="0">
                          <a:solidFill>
                            <a:srgbClr val="002060"/>
                          </a:solidFill>
                        </a:rPr>
                        <a:t>ифференциация</a:t>
                      </a:r>
                      <a:r>
                        <a:rPr lang="ru-RU" b="1" i="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b="1" i="0" baseline="0" dirty="0" smtClean="0">
                          <a:solidFill>
                            <a:srgbClr val="002060"/>
                          </a:solidFill>
                        </a:rPr>
                        <a:t>заданий по объёму учебного материала  (по принципу нарастающей трудности)</a:t>
                      </a:r>
                      <a:endParaRPr lang="ru-RU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Объяснение Д\З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i="0" dirty="0" smtClean="0">
                          <a:solidFill>
                            <a:srgbClr val="002060"/>
                          </a:solidFill>
                        </a:rPr>
                        <a:t>Может носить дифференцированный характер</a:t>
                      </a:r>
                      <a:endParaRPr lang="ru-RU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Оценивание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i="0" dirty="0" smtClean="0">
                          <a:solidFill>
                            <a:srgbClr val="0070C0"/>
                          </a:solidFill>
                        </a:rPr>
                        <a:t>Заполнение «Листа самооценки учащегося»</a:t>
                      </a:r>
                      <a:endParaRPr lang="ru-RU" b="1" i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Рефлексия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b="1" i="0" dirty="0" smtClean="0">
                          <a:solidFill>
                            <a:srgbClr val="002060"/>
                          </a:solidFill>
                        </a:rPr>
                        <a:t>Учащиеся называют тему урока, этапы, виды деятельности на уроке,</a:t>
                      </a:r>
                      <a:r>
                        <a:rPr lang="ru-RU" b="1" i="0" baseline="0" dirty="0" smtClean="0">
                          <a:solidFill>
                            <a:srgbClr val="002060"/>
                          </a:solidFill>
                        </a:rPr>
                        <a:t> делятся мнением о проделанной работе</a:t>
                      </a:r>
                      <a:endParaRPr lang="ru-RU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35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Текст 13"/>
          <p:cNvSpPr>
            <a:spLocks noGrp="1"/>
          </p:cNvSpPr>
          <p:nvPr>
            <p:ph type="body" idx="1"/>
          </p:nvPr>
        </p:nvSpPr>
        <p:spPr>
          <a:xfrm>
            <a:off x="457200" y="0"/>
            <a:ext cx="4040188" cy="2132856"/>
          </a:xfrm>
        </p:spPr>
        <p:txBody>
          <a:bodyPr>
            <a:normAutofit fontScale="40000" lnSpcReduction="20000"/>
          </a:bodyPr>
          <a:lstStyle/>
          <a:p>
            <a:pPr lvl="0" algn="just"/>
            <a:endParaRPr lang="ru-RU" u="sng" dirty="0" smtClean="0">
              <a:solidFill>
                <a:srgbClr val="FF0000"/>
              </a:solidFill>
            </a:endParaRPr>
          </a:p>
          <a:p>
            <a:pPr lvl="0" algn="just"/>
            <a:endParaRPr lang="ru-RU" u="sng" dirty="0">
              <a:solidFill>
                <a:srgbClr val="FF0000"/>
              </a:solidFill>
            </a:endParaRPr>
          </a:p>
          <a:p>
            <a:pPr lvl="0" algn="ctr"/>
            <a:r>
              <a:rPr lang="ru-RU" sz="5000" dirty="0" smtClean="0">
                <a:solidFill>
                  <a:srgbClr val="FF0000"/>
                </a:solidFill>
              </a:rPr>
              <a:t>Группа С</a:t>
            </a:r>
            <a:endParaRPr lang="en-US" sz="5000" dirty="0" smtClean="0">
              <a:solidFill>
                <a:srgbClr val="FF0000"/>
              </a:solidFill>
            </a:endParaRPr>
          </a:p>
          <a:p>
            <a:pPr lvl="0" algn="just"/>
            <a:r>
              <a:rPr lang="ru-RU" sz="5000" u="sng" dirty="0" smtClean="0">
                <a:solidFill>
                  <a:srgbClr val="0070C0"/>
                </a:solidFill>
              </a:rPr>
              <a:t>Задание</a:t>
            </a:r>
            <a:r>
              <a:rPr lang="ru-RU" sz="5000" u="sng" dirty="0">
                <a:solidFill>
                  <a:srgbClr val="0070C0"/>
                </a:solidFill>
              </a:rPr>
              <a:t>:</a:t>
            </a:r>
            <a:r>
              <a:rPr lang="ru-RU" sz="5000" dirty="0">
                <a:solidFill>
                  <a:prstClr val="black"/>
                </a:solidFill>
              </a:rPr>
              <a:t> Образуйте от глаголов неопределённой формы глаголы </a:t>
            </a:r>
            <a:r>
              <a:rPr lang="ru-RU" sz="5000" dirty="0" smtClean="0">
                <a:solidFill>
                  <a:prstClr val="black"/>
                </a:solidFill>
              </a:rPr>
              <a:t> </a:t>
            </a:r>
            <a:r>
              <a:rPr lang="ru-RU" sz="5000" dirty="0">
                <a:solidFill>
                  <a:prstClr val="black"/>
                </a:solidFill>
              </a:rPr>
              <a:t>прошедшего и настоящего времени</a:t>
            </a:r>
            <a:r>
              <a:rPr lang="ru-RU" sz="5000" dirty="0" smtClean="0">
                <a:solidFill>
                  <a:prstClr val="black"/>
                </a:solidFill>
              </a:rPr>
              <a:t>.</a:t>
            </a:r>
            <a:endParaRPr lang="ru-RU" sz="5000" dirty="0">
              <a:solidFill>
                <a:prstClr val="black"/>
              </a:solidFill>
            </a:endParaRPr>
          </a:p>
          <a:p>
            <a:pPr lvl="0" algn="ctr"/>
            <a:endParaRPr lang="ru-RU" sz="50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716016" y="3140968"/>
            <a:ext cx="4040188" cy="33843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b="1" i="1" dirty="0" smtClean="0"/>
          </a:p>
          <a:p>
            <a:pPr marL="0" indent="0" algn="ctr">
              <a:buNone/>
            </a:pPr>
            <a:endParaRPr lang="ru-RU" b="1" i="1" dirty="0" smtClean="0"/>
          </a:p>
          <a:p>
            <a:pPr marL="0" indent="0" algn="ctr">
              <a:buNone/>
            </a:pPr>
            <a:r>
              <a:rPr lang="ru-RU" b="1" i="1" dirty="0" smtClean="0"/>
              <a:t>плыть</a:t>
            </a:r>
          </a:p>
          <a:p>
            <a:pPr marL="0" indent="0" algn="just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 </a:t>
            </a:r>
            <a:r>
              <a:rPr lang="ru-RU" b="1" dirty="0" err="1" smtClean="0">
                <a:solidFill>
                  <a:srgbClr val="0070C0"/>
                </a:solidFill>
              </a:rPr>
              <a:t>пр.вр</a:t>
            </a:r>
            <a:r>
              <a:rPr lang="ru-RU" b="1" dirty="0" smtClean="0">
                <a:solidFill>
                  <a:srgbClr val="0070C0"/>
                </a:solidFill>
              </a:rPr>
              <a:t>.                          </a:t>
            </a:r>
            <a:r>
              <a:rPr lang="ru-RU" b="1" dirty="0" err="1">
                <a:solidFill>
                  <a:srgbClr val="0070C0"/>
                </a:solidFill>
              </a:rPr>
              <a:t>н</a:t>
            </a:r>
            <a:r>
              <a:rPr lang="ru-RU" b="1" dirty="0" err="1" smtClean="0">
                <a:solidFill>
                  <a:srgbClr val="0070C0"/>
                </a:solidFill>
              </a:rPr>
              <a:t>аст.вр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     </a:t>
            </a:r>
            <a:r>
              <a:rPr lang="ru-RU" b="1" dirty="0" smtClean="0"/>
              <a:t>…                                     …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увидеть</a:t>
            </a:r>
          </a:p>
          <a:p>
            <a:pPr marL="0" indent="0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 </a:t>
            </a:r>
            <a:r>
              <a:rPr lang="ru-RU" b="1" dirty="0" err="1" smtClean="0">
                <a:solidFill>
                  <a:srgbClr val="0070C0"/>
                </a:solidFill>
              </a:rPr>
              <a:t>пр.вр</a:t>
            </a:r>
            <a:r>
              <a:rPr lang="ru-RU" b="1" dirty="0" smtClean="0">
                <a:solidFill>
                  <a:srgbClr val="0070C0"/>
                </a:solidFill>
              </a:rPr>
              <a:t>.                          </a:t>
            </a:r>
            <a:r>
              <a:rPr lang="ru-RU" b="1" dirty="0" err="1" smtClean="0">
                <a:solidFill>
                  <a:srgbClr val="0070C0"/>
                </a:solidFill>
              </a:rPr>
              <a:t>наст.вр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…          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…</a:t>
            </a:r>
          </a:p>
          <a:p>
            <a:pPr marL="0" indent="0" algn="ctr">
              <a:buNone/>
            </a:pPr>
            <a:endParaRPr lang="ru-RU" b="1" i="1" dirty="0" smtClean="0"/>
          </a:p>
          <a:p>
            <a:pPr marL="0" indent="0" algn="just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b="1" i="1" dirty="0" smtClean="0"/>
          </a:p>
          <a:p>
            <a:pPr marL="0" indent="0" algn="ctr">
              <a:buNone/>
            </a:pPr>
            <a:endParaRPr lang="ru-RU" b="1" i="1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645025" y="548680"/>
            <a:ext cx="4041775" cy="2952328"/>
          </a:xfrm>
        </p:spPr>
        <p:txBody>
          <a:bodyPr>
            <a:noAutofit/>
          </a:bodyPr>
          <a:lstStyle/>
          <a:p>
            <a:pPr algn="ctr"/>
            <a:endParaRPr lang="ru-RU" sz="1800" dirty="0" smtClean="0">
              <a:solidFill>
                <a:srgbClr val="FF0000"/>
              </a:solidFill>
            </a:endParaRPr>
          </a:p>
          <a:p>
            <a:pPr algn="ctr"/>
            <a:endParaRPr lang="ru-RU" sz="1800" dirty="0">
              <a:solidFill>
                <a:srgbClr val="FF0000"/>
              </a:solidFill>
            </a:endParaRPr>
          </a:p>
          <a:p>
            <a:pPr algn="ctr"/>
            <a:endParaRPr lang="ru-RU" sz="1800" dirty="0" smtClean="0">
              <a:solidFill>
                <a:srgbClr val="FF0000"/>
              </a:solidFill>
            </a:endParaRPr>
          </a:p>
          <a:p>
            <a:pPr algn="ctr"/>
            <a:endParaRPr lang="ru-RU" sz="1800" dirty="0">
              <a:solidFill>
                <a:srgbClr val="FF0000"/>
              </a:solidFill>
            </a:endParaRPr>
          </a:p>
          <a:p>
            <a:pPr algn="ctr"/>
            <a:endParaRPr lang="ru-RU" sz="1800" dirty="0" smtClean="0">
              <a:solidFill>
                <a:srgbClr val="FF0000"/>
              </a:solidFill>
            </a:endParaRPr>
          </a:p>
          <a:p>
            <a:pPr algn="ctr"/>
            <a:endParaRPr lang="ru-RU" sz="1800" dirty="0">
              <a:solidFill>
                <a:srgbClr val="FF0000"/>
              </a:solidFill>
            </a:endParaRPr>
          </a:p>
          <a:p>
            <a:pPr algn="ctr"/>
            <a:endParaRPr lang="ru-RU" sz="1800" dirty="0" smtClean="0">
              <a:solidFill>
                <a:srgbClr val="FF0000"/>
              </a:solidFill>
            </a:endParaRPr>
          </a:p>
          <a:p>
            <a:pPr algn="ctr"/>
            <a:endParaRPr lang="ru-RU" sz="1800" dirty="0">
              <a:solidFill>
                <a:srgbClr val="FF0000"/>
              </a:solidFill>
            </a:endParaRPr>
          </a:p>
          <a:p>
            <a:pPr algn="ctr"/>
            <a:r>
              <a:rPr lang="ru-RU" sz="1800" dirty="0" smtClean="0">
                <a:solidFill>
                  <a:srgbClr val="FF0000"/>
                </a:solidFill>
              </a:rPr>
              <a:t>Группа В, А </a:t>
            </a:r>
          </a:p>
          <a:p>
            <a:endParaRPr lang="ru-RU" sz="1800" u="sng" dirty="0" smtClean="0">
              <a:solidFill>
                <a:srgbClr val="FF0000"/>
              </a:solidFill>
            </a:endParaRPr>
          </a:p>
          <a:p>
            <a:r>
              <a:rPr lang="ru-RU" sz="2000" u="sng" dirty="0" smtClean="0">
                <a:solidFill>
                  <a:srgbClr val="0070C0"/>
                </a:solidFill>
              </a:rPr>
              <a:t>Задание: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р</a:t>
            </a:r>
            <a:r>
              <a:rPr lang="ru-RU" sz="1800" dirty="0" smtClean="0"/>
              <a:t>ассмотрите схему образования форм прошедшего и настоящего времени глаголов «плыть» и «увидеть»;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д</a:t>
            </a:r>
            <a:r>
              <a:rPr lang="ru-RU" sz="1800" dirty="0" smtClean="0"/>
              <a:t>ополните схему примерами;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ч</a:t>
            </a:r>
            <a:r>
              <a:rPr lang="ru-RU" sz="1800" dirty="0" smtClean="0"/>
              <a:t>то общего в образовании временных форм вы заметили?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в</a:t>
            </a:r>
            <a:r>
              <a:rPr lang="ru-RU" sz="1800" dirty="0" smtClean="0"/>
              <a:t> чём различие?</a:t>
            </a:r>
            <a:endParaRPr lang="ru-RU" sz="1800" dirty="0"/>
          </a:p>
        </p:txBody>
      </p:sp>
      <p:sp>
        <p:nvSpPr>
          <p:cNvPr id="17" name="Объект 5"/>
          <p:cNvSpPr>
            <a:spLocks noGrp="1"/>
          </p:cNvSpPr>
          <p:nvPr>
            <p:ph sz="half" idx="2"/>
          </p:nvPr>
        </p:nvSpPr>
        <p:spPr>
          <a:xfrm>
            <a:off x="395536" y="1628800"/>
            <a:ext cx="4040188" cy="4536504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Н.ф</a:t>
            </a:r>
            <a:r>
              <a:rPr lang="ru-RU" b="1" dirty="0" smtClean="0">
                <a:solidFill>
                  <a:srgbClr val="0070C0"/>
                </a:solidFill>
              </a:rPr>
              <a:t>                </a:t>
            </a:r>
            <a:r>
              <a:rPr lang="ru-RU" b="1" dirty="0" err="1" smtClean="0">
                <a:solidFill>
                  <a:srgbClr val="0070C0"/>
                </a:solidFill>
              </a:rPr>
              <a:t>пр.вр</a:t>
            </a:r>
            <a:r>
              <a:rPr lang="ru-RU" b="1" dirty="0" smtClean="0">
                <a:solidFill>
                  <a:srgbClr val="0070C0"/>
                </a:solidFill>
              </a:rPr>
              <a:t>.      </a:t>
            </a:r>
            <a:r>
              <a:rPr lang="ru-RU" b="1" dirty="0" err="1" smtClean="0">
                <a:solidFill>
                  <a:srgbClr val="0070C0"/>
                </a:solidFill>
              </a:rPr>
              <a:t>наст.вр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b="1" i="1" dirty="0"/>
              <a:t>ч</a:t>
            </a:r>
            <a:r>
              <a:rPr lang="ru-RU" b="1" i="1" dirty="0" smtClean="0"/>
              <a:t>итать -        …      -        …</a:t>
            </a:r>
          </a:p>
          <a:p>
            <a:pPr marL="0" indent="0" algn="just">
              <a:buNone/>
            </a:pPr>
            <a:r>
              <a:rPr lang="ru-RU" b="1" i="1" dirty="0"/>
              <a:t>ж</a:t>
            </a:r>
            <a:r>
              <a:rPr lang="ru-RU" b="1" i="1" dirty="0" smtClean="0"/>
              <a:t>ить -            …      -        …</a:t>
            </a:r>
          </a:p>
          <a:p>
            <a:pPr marL="0" indent="0" algn="just">
              <a:buNone/>
            </a:pPr>
            <a:r>
              <a:rPr lang="ru-RU" b="1" i="1" dirty="0" smtClean="0"/>
              <a:t>плыть -          …      -        …</a:t>
            </a:r>
          </a:p>
          <a:p>
            <a:pPr marL="0" indent="0" algn="just">
              <a:buNone/>
            </a:pPr>
            <a:r>
              <a:rPr lang="ru-RU" b="1" i="1" dirty="0">
                <a:solidFill>
                  <a:srgbClr val="FF0000"/>
                </a:solidFill>
              </a:rPr>
              <a:t>у</a:t>
            </a:r>
            <a:r>
              <a:rPr lang="ru-RU" b="1" i="1" dirty="0" smtClean="0">
                <a:solidFill>
                  <a:srgbClr val="FF0000"/>
                </a:solidFill>
              </a:rPr>
              <a:t>видеть -</a:t>
            </a:r>
            <a:r>
              <a:rPr lang="ru-RU" b="1" i="1" dirty="0" smtClean="0"/>
              <a:t>      …      -        </a:t>
            </a:r>
            <a:r>
              <a:rPr lang="ru-RU" b="1" i="1" dirty="0" smtClean="0">
                <a:solidFill>
                  <a:srgbClr val="FF0000"/>
                </a:solidFill>
              </a:rPr>
              <a:t>…</a:t>
            </a:r>
            <a:endParaRPr lang="ru-RU" b="1" i="1" dirty="0">
              <a:solidFill>
                <a:srgbClr val="FF000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5364088" y="4257092"/>
            <a:ext cx="1152128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876256" y="4257092"/>
            <a:ext cx="115212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5364088" y="5445224"/>
            <a:ext cx="115212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904240" y="5445224"/>
            <a:ext cx="129614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664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8641"/>
            <a:ext cx="4040188" cy="64807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Группа С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052736"/>
            <a:ext cx="4040188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Задание: 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1.</a:t>
            </a:r>
            <a:r>
              <a:rPr lang="ru-RU" b="1" i="1" dirty="0" smtClean="0"/>
              <a:t>Спишите текст. Определите время и вид выделенных глаголов.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2.</a:t>
            </a:r>
            <a:r>
              <a:rPr lang="ru-RU" b="1" i="1" dirty="0" smtClean="0"/>
              <a:t>Образуйте от неопределённой формы глаголы настоящего времени. </a:t>
            </a:r>
            <a:r>
              <a:rPr lang="ru-RU" b="1" dirty="0" smtClean="0"/>
              <a:t>Образец: …</a:t>
            </a: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3.</a:t>
            </a:r>
            <a:r>
              <a:rPr lang="ru-RU" b="1" i="1" dirty="0" smtClean="0"/>
              <a:t>От каких глаголов вы не смогли образовать форму настоящего времени и почему?</a:t>
            </a:r>
          </a:p>
          <a:p>
            <a:pPr marL="0" indent="0" algn="just">
              <a:buNone/>
            </a:pPr>
            <a:endParaRPr lang="ru-RU" b="1" i="1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88641"/>
            <a:ext cx="4041775" cy="64807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Группа В,А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980728"/>
            <a:ext cx="4041775" cy="51454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Задание: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1.</a:t>
            </a:r>
            <a:r>
              <a:rPr lang="ru-RU" b="1" i="1" dirty="0" smtClean="0"/>
              <a:t>Спишите текст. Определите время и вид глаголов.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2.</a:t>
            </a:r>
            <a:r>
              <a:rPr lang="ru-RU" b="1" i="1" dirty="0" smtClean="0"/>
              <a:t>Выпишите только те глаголы, которые могут иметь форму настоящего времени. Образуйте соответствующую пару: </a:t>
            </a:r>
            <a:r>
              <a:rPr lang="ru-RU" b="1" i="1" dirty="0" err="1" smtClean="0"/>
              <a:t>н.ф</a:t>
            </a:r>
            <a:r>
              <a:rPr lang="ru-RU" b="1" i="1" dirty="0" smtClean="0"/>
              <a:t> – наст. </a:t>
            </a:r>
            <a:r>
              <a:rPr lang="ru-RU" b="1" i="1" dirty="0" err="1" smtClean="0"/>
              <a:t>вр</a:t>
            </a:r>
            <a:r>
              <a:rPr lang="ru-RU" b="1" i="1" dirty="0" smtClean="0"/>
              <a:t>. Какие глаголы вы не выписали и почему?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3.</a:t>
            </a:r>
            <a:r>
              <a:rPr lang="ru-RU" b="1" i="1" dirty="0" smtClean="0"/>
              <a:t>Составьте и запишите предложения, употребляя глаголы в форме настоящего или прошедшего времени.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45385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Лист самооценки учащегося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625637"/>
              </p:ext>
            </p:extLst>
          </p:nvPr>
        </p:nvGraphicFramePr>
        <p:xfrm>
          <a:off x="457200" y="836710"/>
          <a:ext cx="8186311" cy="5707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9143"/>
                <a:gridCol w="2016224"/>
                <a:gridCol w="936104"/>
                <a:gridCol w="942973"/>
                <a:gridCol w="942974"/>
                <a:gridCol w="942973"/>
                <a:gridCol w="1645920"/>
              </a:tblGrid>
              <a:tr h="38510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Дата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Тема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Самооценка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Способы преодоления трудностей</a:t>
                      </a:r>
                      <a:endParaRPr lang="ru-RU" dirty="0"/>
                    </a:p>
                  </a:txBody>
                  <a:tcPr/>
                </a:tc>
              </a:tr>
              <a:tr h="385108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rgbClr val="0070C0"/>
                          </a:solidFill>
                        </a:rPr>
                        <a:t>23.04</a:t>
                      </a:r>
                      <a:endParaRPr lang="ru-RU" b="1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rgbClr val="0070C0"/>
                          </a:solidFill>
                        </a:rPr>
                        <a:t>Настоящее</a:t>
                      </a:r>
                      <a:r>
                        <a:rPr lang="ru-RU" b="1" i="1" baseline="0" dirty="0" smtClean="0">
                          <a:solidFill>
                            <a:srgbClr val="0070C0"/>
                          </a:solidFill>
                        </a:rPr>
                        <a:t> время</a:t>
                      </a:r>
                      <a:endParaRPr lang="ru-RU" b="1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отлично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хорошо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надо подтянуться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51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51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+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rgbClr val="0070C0"/>
                          </a:solidFill>
                        </a:rPr>
                        <a:t>Помощь учителя</a:t>
                      </a:r>
                      <a:endParaRPr lang="ru-RU" b="1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1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</a:t>
                      </a:r>
                      <a:endParaRPr lang="ru-RU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5108">
                <a:tc gridSpan="7"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Критерии </a:t>
                      </a:r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самооценивания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«отлично» -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выполнил все задания без ошибок, не обращался за помощью к учителю или одноклассникам, задания выполнил вовремя.</a:t>
                      </a:r>
                    </a:p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«хорошо»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 выполнил все задания, допустив одну-две ошибки, за помощью к учителю и одноклассникам не обращался, задания выполнил вовремя.</a:t>
                      </a:r>
                    </a:p>
                    <a:p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«надо подтянуться»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 выполнил задания, допустил три и более ошибки, обратился за помощью к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учителю или одноклассникам; не успел выполнить задания.</a:t>
                      </a:r>
                      <a:endParaRPr lang="ru-RU" b="1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1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Алгоритм действия в ситуации выбора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Внимательно прочти все варианты заданий.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Осмысли каждое задание.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Соотнеси свои желания с собственными возможностями успешного решения вариантов учебной задачи.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Выбери то задание, которое в большей степени соответствует твоим возможностям.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Постарайся объяснить самому себе, что твой выбор является наилучшим для тебя.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Теперь направляй свои усилия на выполнение избранного варианта задания.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Проанализируй и оцени полученные результаты и правильность сделанного тобой выбора.</a:t>
            </a:r>
          </a:p>
          <a:p>
            <a:pPr marL="514350" indent="-514350">
              <a:buAutoNum type="arabicPeriod"/>
            </a:pP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904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706</Words>
  <Application>Microsoft Office PowerPoint</Application>
  <PresentationFormat>Экран (4:3)</PresentationFormat>
  <Paragraphs>164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Августовский педагогический совет  г. Минусинск  Тема педсовета: «Национальный проект «Образование»: муниципальный уровень реализации»  Презентация на тему: «Практика  применения дифференцированного подхода к обучению в системе организации ранней профилизации школьников»</vt:lpstr>
      <vt:lpstr>Дифференцированный подход в обучении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Лист самооценки учащегося </vt:lpstr>
      <vt:lpstr>Алгоритм действия в ситуации выбора</vt:lpstr>
      <vt:lpstr>Результаты на конец учебного года</vt:lpstr>
      <vt:lpstr>Результаты: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Дифференцированный подход в обучении как эффективный способ организации ранней профилизации школьников</dc:title>
  <dc:creator>Ольга</dc:creator>
  <cp:lastModifiedBy>Ольга</cp:lastModifiedBy>
  <cp:revision>35</cp:revision>
  <dcterms:created xsi:type="dcterms:W3CDTF">2020-08-26T17:47:25Z</dcterms:created>
  <dcterms:modified xsi:type="dcterms:W3CDTF">2020-08-27T18:53:18Z</dcterms:modified>
</cp:coreProperties>
</file>